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7" r:id="rId3"/>
    <p:sldId id="422" r:id="rId4"/>
    <p:sldId id="452" r:id="rId5"/>
    <p:sldId id="440" r:id="rId6"/>
    <p:sldId id="456" r:id="rId7"/>
    <p:sldId id="459" r:id="rId8"/>
    <p:sldId id="481" r:id="rId9"/>
    <p:sldId id="470" r:id="rId10"/>
    <p:sldId id="461" r:id="rId11"/>
    <p:sldId id="471" r:id="rId12"/>
    <p:sldId id="477" r:id="rId13"/>
    <p:sldId id="476" r:id="rId14"/>
    <p:sldId id="484" r:id="rId15"/>
    <p:sldId id="485" r:id="rId16"/>
    <p:sldId id="442" r:id="rId17"/>
    <p:sldId id="482" r:id="rId18"/>
    <p:sldId id="486" r:id="rId19"/>
    <p:sldId id="487" r:id="rId20"/>
    <p:sldId id="480" r:id="rId21"/>
    <p:sldId id="472" r:id="rId22"/>
    <p:sldId id="473" r:id="rId23"/>
    <p:sldId id="474" r:id="rId24"/>
    <p:sldId id="479" r:id="rId25"/>
    <p:sldId id="475" r:id="rId26"/>
    <p:sldId id="478" r:id="rId27"/>
    <p:sldId id="488" r:id="rId28"/>
    <p:sldId id="489" r:id="rId29"/>
    <p:sldId id="490" r:id="rId30"/>
    <p:sldId id="491" r:id="rId31"/>
    <p:sldId id="48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6531" autoAdjust="0"/>
  </p:normalViewPr>
  <p:slideViewPr>
    <p:cSldViewPr snapToGrid="0" showGuides="1">
      <p:cViewPr varScale="1">
        <p:scale>
          <a:sx n="110" d="100"/>
          <a:sy n="110" d="100"/>
        </p:scale>
        <p:origin x="22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6DF31-3DC0-44B9-A092-3F94B2A998A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FBC1D-78B3-4ACD-A56C-19907FF2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0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Lab Meeting</a:t>
            </a:r>
          </a:p>
          <a:p>
            <a:r>
              <a:rPr lang="en-US" dirty="0"/>
              <a:t>Date</a:t>
            </a:r>
          </a:p>
          <a:p>
            <a:endParaRPr lang="en-US" dirty="0"/>
          </a:p>
          <a:p>
            <a:r>
              <a:rPr lang="en-US" u="sng" dirty="0"/>
              <a:t>For any external to lab meeting presentation, you should put</a:t>
            </a:r>
          </a:p>
          <a:p>
            <a:r>
              <a:rPr lang="en-US" dirty="0"/>
              <a:t>Author list with all contributing authors, your name bolded (since you are presenting the work), and my name last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Name of presentation (i.e. BMES Annual Meeting)</a:t>
            </a:r>
          </a:p>
          <a:p>
            <a:r>
              <a:rPr lang="en-US" dirty="0"/>
              <a:t>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E996E-5734-442A-8DB0-1F770383E7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5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make the neighbor list, all particles that are close (i.e. within the neighbor list cut-off) to a given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particle must be found.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searching, usually called neighbor search (NS) or pair search, involves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periodic boundary conditions and determining the image (see sec. 3.2).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search algorithm is O(N), although a simpler O(N2) algorithm is still available under some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FBC1D-78B3-4ACD-A56C-19907FF27C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9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non-bonded force calculation kernel can calculate many particle-pair interactions at once, which maps nicely to SIMD or SIMT units on modern hardware, which can perform multiple floating operations at once.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FBC1D-78B3-4ACD-A56C-19907FF27C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Glycine, replace the methyl groups with hydrogens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FBC1D-78B3-4ACD-A56C-19907FF27C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75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OPLS-AA,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reproduction of ab initio geometries and hydrogen-bond strengths have guided initial parameter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FBC1D-78B3-4ACD-A56C-19907FF27C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1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energy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Hidden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9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Potentials only depends on scalar distance</a:t>
            </a:r>
          </a:p>
          <a:p>
            <a:r>
              <a:rPr lang="en-US" dirty="0"/>
              <a:t>Short range interactions are calculated for atoms within the cutoff. Long range interactions are calculated by the particle mesh </a:t>
            </a:r>
            <a:r>
              <a:rPr lang="en-US" dirty="0" err="1"/>
              <a:t>ewald</a:t>
            </a:r>
            <a:r>
              <a:rPr lang="en-US" dirty="0"/>
              <a:t> summation</a:t>
            </a:r>
          </a:p>
          <a:p>
            <a:r>
              <a:rPr lang="en-US" dirty="0"/>
              <a:t>electric conversion factor: it relates mechanical and electrical quantities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Potentials only depends on scalar distance</a:t>
            </a:r>
          </a:p>
          <a:p>
            <a:endParaRPr lang="en-US" dirty="0"/>
          </a:p>
          <a:p>
            <a:r>
              <a:rPr lang="en-US" dirty="0"/>
              <a:t>Non pair-additive interactions, the most important example of which is interaction through atomic polarizability, are represented by effective pair potentials.</a:t>
            </a:r>
          </a:p>
          <a:p>
            <a:r>
              <a:rPr lang="en-US" dirty="0"/>
              <a:t>Only average non </a:t>
            </a:r>
            <a:r>
              <a:rPr lang="en-US" dirty="0" err="1"/>
              <a:t>pairadditive</a:t>
            </a:r>
            <a:r>
              <a:rPr lang="en-US" dirty="0"/>
              <a:t> contributions are incorporated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Hidden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classical oscillator absorbs too much energy (</a:t>
            </a:r>
            <a:r>
              <a:rPr lang="en-US" dirty="0" err="1"/>
              <a:t>kT</a:t>
            </a:r>
            <a:r>
              <a:rPr lang="en-US" dirty="0"/>
              <a:t>), while the high frequency quantum oscillator is in its ground state at the zero-point energy level of 1/2 </a:t>
            </a:r>
            <a:r>
              <a:rPr lang="en-US" dirty="0" err="1"/>
              <a:t>hν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can treat the bonds (and bond angles) as constraints in the equations of motion. The rationale behind this is that a quantum oscillator in its ground state resembles a constrained bond more closely than a classical oscillator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933-C5B1-4149-8050-477CCDBFA7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9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Velocity from previous timestep not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FBC1D-78B3-4ACD-A56C-19907FF27C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E0A4-403F-4242-AB3D-CE7E7AE83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1BD64-3F70-4546-84FE-80B7FEC43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792D-8991-4A6C-A63B-F3215461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268F2-CF65-4706-9240-C96EAA29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81F7-2295-4DF6-8E8D-6CB96BD3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9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64D5-9EE5-4B8C-8F02-9BEDD52F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AD4DE-AA22-47B8-90B7-21106FF05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03ED3-7AAE-4895-944C-452EFF2A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B49A-9E78-4800-A178-2735063B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6CE9-2DCC-4D30-B5F8-B0FE5B03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8974-8A61-431A-B4DE-F7C6D9D80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65F74-064D-4441-803F-1C2D977F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786B2-8603-4C84-BD54-045971CC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F97F-EDD7-47FC-89E2-820D98B8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B62E-2980-4CD3-9E38-CF8B8C86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8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77458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4932" y="5892801"/>
            <a:ext cx="1371600" cy="927100"/>
          </a:xfrm>
          <a:prstGeom prst="rect">
            <a:avLst/>
          </a:prstGeom>
        </p:spPr>
      </p:pic>
      <p:sp>
        <p:nvSpPr>
          <p:cNvPr id="4" name="Snip Diagonal Corner Rectangle 3"/>
          <p:cNvSpPr/>
          <p:nvPr userDrawn="1"/>
        </p:nvSpPr>
        <p:spPr>
          <a:xfrm>
            <a:off x="685800" y="3509963"/>
            <a:ext cx="1642730" cy="170225"/>
          </a:xfrm>
          <a:prstGeom prst="snip2DiagRect">
            <a:avLst/>
          </a:prstGeom>
          <a:solidFill>
            <a:schemeClr val="accent5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494" y="6656936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7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63286"/>
            <a:ext cx="9144000" cy="837957"/>
          </a:xfrm>
          <a:prstGeom prst="rect">
            <a:avLst/>
          </a:prstGeom>
          <a:solidFill>
            <a:srgbClr val="203864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08" y="166531"/>
            <a:ext cx="8924192" cy="82592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ED91019-5E00-4E4F-AC0D-915B72D349DB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3539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175323"/>
            <a:ext cx="8932985" cy="82592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07"/>
            <a:ext cx="7886700" cy="45513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E0CF1B3-A052-4924-9C98-4B448E8C9F7A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9970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5280"/>
            <a:ext cx="91440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0E9575-1350-48C7-B3D0-61BFF206A6EE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456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743200"/>
            <a:ext cx="9144000" cy="837957"/>
          </a:xfrm>
          <a:prstGeom prst="rect">
            <a:avLst/>
          </a:prstGeom>
          <a:solidFill>
            <a:schemeClr val="accent5">
              <a:lumMod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9808" y="2743200"/>
            <a:ext cx="8924192" cy="82592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003804-54EF-4D9D-9F85-725F9B50C5CD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5636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5280"/>
            <a:ext cx="9144000" cy="132556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E37FED-7743-404B-8B9B-7838B28F0EEB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554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3D8C-B97C-41CF-A508-8614F1BE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0304-F037-4389-B370-D9B4BA0AB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A5B6-6959-4163-AA2F-E75A3252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4113-8920-4682-80FD-E3B86A85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13D40-A16B-4DF7-BAEE-78BF5E0B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5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EB0-FE21-4192-B151-C675D539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F457B-1FA0-47F2-AC02-A83302DE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AFA3-6A1A-4A9D-9099-C67AE3E1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9932F-243A-4605-9787-2C5E9801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EF74-6FC0-412B-A281-5953BD1E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5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B011-B11D-4F0F-9F2A-B73C4CEB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1E6E0-87C1-4E0D-B7E3-A0C19F316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DA72C-2791-488F-8B4F-8DD4E9385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F58C0-A199-4B0C-B7B2-51BA592D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A5535-48AB-415D-BC4C-F5560C9A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F416-CB9D-4B11-997B-CBC8C54D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8CAC-81A7-4927-AD64-7AC8C8B4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486F2-A67A-4164-B68E-C3049A82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0B7B4-2A3B-4EA5-8899-DB9405F92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27F2E-A81F-4973-BC6A-3FB7B86FF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A8E6D-F3C7-4C7B-B5FC-4408F8A61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CE664C-FD66-4E5B-AAF3-371292D0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51B89-B2F4-448D-A069-F8DB303E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E7615-3722-4E07-A01B-5BD2F63A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0A3E-CDB7-4E6A-BB2F-FBBE81C1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6F114-DC7A-4161-A155-9BCC40CB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10F4-6B18-47DB-A2D4-0DB39989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2538E-7392-41C7-9135-F6208762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595D1-0D62-47A3-A5A3-0FDC56DC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A0E29-6D92-4913-AEB4-3C3D897B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F843-83F7-448B-9DA4-A0ADE986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6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029B-7DC1-4ABC-BB66-06956E33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51A6-F826-45B6-A63A-717DFC61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169E4-C627-4911-B10E-29A7967E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0FB3-44E5-472D-89A8-AB8C3244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635D9-D31D-45A6-9156-58C40D46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F33C4-FE79-4885-80C2-A6F22A6A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0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7590-B61C-4B0B-A7CA-354FC7EF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B280C-0E3E-4B46-B19F-0B8773930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D77D9-EAD4-4025-B23D-BAA8D735A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F1FB4-ABF0-440F-BC88-ECF87483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DDCAD-28FB-4EBC-BF33-2207676F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C14C-9D2C-4488-9AFE-A14C1FFC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64F07-A78F-45B6-808D-CF63C597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F2B5B-D030-424A-B1DD-F01FE7258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4AF0-BC2E-425F-B3BA-B7A51342B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955FE-8895-4F1C-97E8-AB7DB004BD98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3D8D5-5AC0-4A0F-9CD9-1C33C9F77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5FF9-E1D8-4F00-9EFD-841A92784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44E01-FAB2-44FF-B04A-5446A015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2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53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C58313-AF05-433E-B099-C08CCE2CF480}"/>
              </a:ext>
            </a:extLst>
          </p:cNvPr>
          <p:cNvSpPr txBox="1">
            <a:spLocks/>
          </p:cNvSpPr>
          <p:nvPr userDrawn="1"/>
        </p:nvSpPr>
        <p:spPr>
          <a:xfrm>
            <a:off x="6172200" y="640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5B1560-2F58-42E4-BE21-6E9A245692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997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22.png"/><Relationship Id="rId7" Type="http://schemas.openxmlformats.org/officeDocument/2006/relationships/image" Target="../media/image4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11" Type="http://schemas.openxmlformats.org/officeDocument/2006/relationships/image" Target="../media/image3.png"/><Relationship Id="rId5" Type="http://schemas.openxmlformats.org/officeDocument/2006/relationships/image" Target="../media/image23.tiff"/><Relationship Id="rId10" Type="http://schemas.openxmlformats.org/officeDocument/2006/relationships/image" Target="../media/image26.tiff"/><Relationship Id="rId4" Type="http://schemas.openxmlformats.org/officeDocument/2006/relationships/image" Target="../media/image42.tiff"/><Relationship Id="rId9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nual.gromacs.org/documentation/2016.3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.gromacs.org/documentation/2016.3/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.gromacs.org/documentation/2016.3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.gromacs.org/documentation/2016.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manual.gromacs.org/documentation/2016.3/" TargetMode="Externa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nual.gromacs.org/documentation/2016.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.gromacs.org/documentation/2016.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nual.gromacs.org/documentation/2016.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eb.stanford.edu/class/cs279/lectures/lecture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comp-bio.anu.edu.au/huber/papers/gromos9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-bio.anu.edu.au/huber/papers/gromos9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omp-bio.anu.edu.au/huber/papers/gromos9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comp-bio.anu.edu.au/huber/papers/gromos9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.png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8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NULL"/><Relationship Id="rId5" Type="http://schemas.openxmlformats.org/officeDocument/2006/relationships/image" Target="../media/image19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3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22363"/>
            <a:ext cx="7941366" cy="2387600"/>
          </a:xfrm>
        </p:spPr>
        <p:txBody>
          <a:bodyPr>
            <a:normAutofit/>
          </a:bodyPr>
          <a:lstStyle/>
          <a:p>
            <a:r>
              <a:rPr lang="en-US" sz="3600" dirty="0"/>
              <a:t>Mol-Sim Lecture #4: Forcefields/Classical MD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0188"/>
            <a:ext cx="6858000" cy="23091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Chris Nyambura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Graduate Student, Nance Research Lab/Pfaendtner Research Lab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Department of Chemical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PIs: Jim Pfaendtner/Elizabeth Nance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January 29, 2020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4998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235B-FED4-45DA-9485-5AD983E5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Bonded force calculation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9EB82A-5527-44BA-BBE8-8E1D001E0D0E}"/>
              </a:ext>
            </a:extLst>
          </p:cNvPr>
          <p:cNvGrpSpPr/>
          <p:nvPr/>
        </p:nvGrpSpPr>
        <p:grpSpPr>
          <a:xfrm>
            <a:off x="428572" y="1141996"/>
            <a:ext cx="8286856" cy="4995734"/>
            <a:chOff x="3677295" y="1940984"/>
            <a:chExt cx="7869328" cy="4616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A61A37-4CB2-4372-9B42-4C8D5DB7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8054" y="5097934"/>
              <a:ext cx="2428569" cy="14598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E926FF-1364-43EA-867E-B92ACDBC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7295" y="1940984"/>
              <a:ext cx="7620510" cy="4480542"/>
            </a:xfrm>
            <a:prstGeom prst="rect">
              <a:avLst/>
            </a:prstGeom>
          </p:spPr>
        </p:pic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99CFD30B-E885-4D87-BF8F-7BADB57C77D2}"/>
                </a:ext>
              </a:extLst>
            </p:cNvPr>
            <p:cNvSpPr txBox="1"/>
            <p:nvPr/>
          </p:nvSpPr>
          <p:spPr>
            <a:xfrm>
              <a:off x="6000900" y="2058512"/>
              <a:ext cx="1538495" cy="26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L-J Dispersion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DC356756-FA10-488F-95CE-C34CFA22C436}"/>
                </a:ext>
              </a:extLst>
            </p:cNvPr>
            <p:cNvSpPr txBox="1"/>
            <p:nvPr/>
          </p:nvSpPr>
          <p:spPr>
            <a:xfrm>
              <a:off x="4122228" y="2054460"/>
              <a:ext cx="1529912" cy="26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Harmonic Bond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381B204D-2595-4DBC-8FE6-DB63E34F53B4}"/>
                </a:ext>
              </a:extLst>
            </p:cNvPr>
            <p:cNvSpPr txBox="1"/>
            <p:nvPr/>
          </p:nvSpPr>
          <p:spPr>
            <a:xfrm>
              <a:off x="7859890" y="2028937"/>
              <a:ext cx="1540700" cy="26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Coulombic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ACE6E6FB-57F9-4BD4-93EC-6FC03DE3C260}"/>
                </a:ext>
              </a:extLst>
            </p:cNvPr>
            <p:cNvSpPr txBox="1"/>
            <p:nvPr/>
          </p:nvSpPr>
          <p:spPr>
            <a:xfrm>
              <a:off x="9627434" y="2090286"/>
              <a:ext cx="1525896" cy="26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Harmonic Angle</a:t>
              </a:r>
              <a:endParaRPr lang="en-US" sz="1400" b="1" dirty="0">
                <a:solidFill>
                  <a:schemeClr val="accent4">
                    <a:lumMod val="1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924A20-3826-414B-A57A-8F67F2878A69}"/>
                </a:ext>
              </a:extLst>
            </p:cNvPr>
            <p:cNvSpPr txBox="1"/>
            <p:nvPr/>
          </p:nvSpPr>
          <p:spPr>
            <a:xfrm>
              <a:off x="4126552" y="4324997"/>
              <a:ext cx="15299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Out-of-Plane Bend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6D09AC-E4CA-4217-942A-3FB2A4364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908"/>
            <a:stretch/>
          </p:blipFill>
          <p:spPr>
            <a:xfrm rot="10800000">
              <a:off x="6409972" y="4350895"/>
              <a:ext cx="2225781" cy="1826206"/>
            </a:xfrm>
            <a:prstGeom prst="rect">
              <a:avLst/>
            </a:prstGeom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534C2B3D-BA6C-47F0-B81C-76A52457EF42}"/>
                </a:ext>
              </a:extLst>
            </p:cNvPr>
            <p:cNvSpPr txBox="1"/>
            <p:nvPr/>
          </p:nvSpPr>
          <p:spPr>
            <a:xfrm>
              <a:off x="9590949" y="4318513"/>
              <a:ext cx="1539036" cy="26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Torsion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2E00D9-021B-48E0-A5DD-093DEC40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184" y="2338421"/>
              <a:ext cx="845076" cy="5559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A9C0E6-9809-4EBB-AFBE-5153D284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6312" y="2348278"/>
              <a:ext cx="895952" cy="44062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DF789A-3158-4323-941D-0C1E8290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9904" y="5560861"/>
              <a:ext cx="970493" cy="5459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5EEB04-93E4-4269-8AA5-F04DA553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53186" y="5653877"/>
              <a:ext cx="877884" cy="52322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E9F261-5689-4596-8155-C81956C25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9900" y="2348055"/>
              <a:ext cx="830123" cy="4576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C20E93-452F-452B-9CD9-0C65FF82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0608" y="2283393"/>
              <a:ext cx="829454" cy="447423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1D90F2-5CFB-41E0-AA60-72B61688D4A8}"/>
                </a:ext>
              </a:extLst>
            </p:cNvPr>
            <p:cNvCxnSpPr>
              <a:cxnSpLocks/>
            </p:cNvCxnSpPr>
            <p:nvPr/>
          </p:nvCxnSpPr>
          <p:spPr>
            <a:xfrm>
              <a:off x="8620897" y="5117047"/>
              <a:ext cx="9343" cy="0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9D149-1EA4-4BB4-93F5-10D20029D69F}"/>
                </a:ext>
              </a:extLst>
            </p:cNvPr>
            <p:cNvCxnSpPr>
              <a:cxnSpLocks/>
            </p:cNvCxnSpPr>
            <p:nvPr/>
          </p:nvCxnSpPr>
          <p:spPr>
            <a:xfrm>
              <a:off x="5794165" y="5034935"/>
              <a:ext cx="644947" cy="9749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F3E722C-F561-4B00-8D31-F72D296167F5}"/>
                </a:ext>
              </a:extLst>
            </p:cNvPr>
            <p:cNvCxnSpPr>
              <a:cxnSpLocks/>
            </p:cNvCxnSpPr>
            <p:nvPr/>
          </p:nvCxnSpPr>
          <p:spPr>
            <a:xfrm>
              <a:off x="5743295" y="4105943"/>
              <a:ext cx="706730" cy="648523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5BAB25-D611-4168-A6F4-78E517A69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7457" y="4053749"/>
              <a:ext cx="864963" cy="736498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A378C7-EEC1-4BB2-AA62-2A305BE41654}"/>
                </a:ext>
              </a:extLst>
            </p:cNvPr>
            <p:cNvCxnSpPr>
              <a:cxnSpLocks/>
            </p:cNvCxnSpPr>
            <p:nvPr/>
          </p:nvCxnSpPr>
          <p:spPr>
            <a:xfrm>
              <a:off x="8405699" y="4176257"/>
              <a:ext cx="1065" cy="248920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8CC996-1E64-4061-B973-7EE53504475E}"/>
                </a:ext>
              </a:extLst>
            </p:cNvPr>
            <p:cNvCxnSpPr>
              <a:cxnSpLocks/>
            </p:cNvCxnSpPr>
            <p:nvPr/>
          </p:nvCxnSpPr>
          <p:spPr>
            <a:xfrm>
              <a:off x="6946807" y="4210184"/>
              <a:ext cx="86979" cy="244158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26692351-C354-4B34-A12F-F4C6460C9E2F}"/>
                </a:ext>
              </a:extLst>
            </p:cNvPr>
            <p:cNvSpPr txBox="1"/>
            <p:nvPr/>
          </p:nvSpPr>
          <p:spPr>
            <a:xfrm>
              <a:off x="6610944" y="5917629"/>
              <a:ext cx="2165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Ensemble</a:t>
              </a:r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 of microstates to sample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AD359-6C49-4293-B236-F80E3B1F68B9}"/>
                </a:ext>
              </a:extLst>
            </p:cNvPr>
            <p:cNvSpPr/>
            <p:nvPr/>
          </p:nvSpPr>
          <p:spPr>
            <a:xfrm>
              <a:off x="8489151" y="5044684"/>
              <a:ext cx="319257" cy="1752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7867EA-1BB1-4B54-A940-A2D2805F7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9038" y="5117047"/>
              <a:ext cx="606180" cy="0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A77DFC8-5867-41E5-ABA1-D7458EE32C7B}"/>
              </a:ext>
            </a:extLst>
          </p:cNvPr>
          <p:cNvSpPr/>
          <p:nvPr/>
        </p:nvSpPr>
        <p:spPr>
          <a:xfrm>
            <a:off x="3429055" y="6594173"/>
            <a:ext cx="5286373" cy="2100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http://</a:t>
            </a:r>
            <a:r>
              <a:rPr lang="en-US" sz="1000" dirty="0" err="1"/>
              <a:t>cbio.bmt.tue.nl</a:t>
            </a:r>
            <a:r>
              <a:rPr lang="en-US" sz="1000" dirty="0"/>
              <a:t>/</a:t>
            </a:r>
            <a:r>
              <a:rPr lang="en-US" sz="1000" dirty="0" err="1"/>
              <a:t>pumma</a:t>
            </a:r>
            <a:r>
              <a:rPr lang="en-US" sz="1000" dirty="0"/>
              <a:t>/</a:t>
            </a:r>
            <a:r>
              <a:rPr lang="en-US" sz="1000" dirty="0" err="1"/>
              <a:t>index.php</a:t>
            </a:r>
            <a:r>
              <a:rPr lang="en-US" sz="1000" dirty="0"/>
              <a:t>/Theory/Potentials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E6860-E399-476C-8FF1-726B75D90EA3}"/>
              </a:ext>
            </a:extLst>
          </p:cNvPr>
          <p:cNvSpPr txBox="1"/>
          <p:nvPr/>
        </p:nvSpPr>
        <p:spPr>
          <a:xfrm>
            <a:off x="3429055" y="6444628"/>
            <a:ext cx="5185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Frenkel and Smit, </a:t>
            </a:r>
            <a:r>
              <a:rPr lang="en-US" sz="1000" i="1" dirty="0">
                <a:solidFill>
                  <a:prstClr val="black"/>
                </a:solidFill>
                <a:cs typeface="Arial" panose="020B0604020202020204" pitchFamily="34" charset="0"/>
              </a:rPr>
              <a:t>Understanding Molecular Simulation,</a:t>
            </a: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 Vol 2 (2</a:t>
            </a:r>
            <a:r>
              <a:rPr lang="en-US" sz="1000" baseline="30000" dirty="0">
                <a:solidFill>
                  <a:prstClr val="black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 edition)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1642D9-5164-40B2-8C48-61822E7F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8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7758-0962-44F8-8F3E-48E6FC392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9F9EC-9284-4527-9DDC-BC9230A1F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1" t="32799" r="7321" b="4011"/>
          <a:stretch/>
        </p:blipFill>
        <p:spPr>
          <a:xfrm>
            <a:off x="4456528" y="1731913"/>
            <a:ext cx="4236720" cy="4333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03F8F-D488-48D6-8A07-F9D08475E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" t="3910" r="7536" b="67645"/>
          <a:stretch/>
        </p:blipFill>
        <p:spPr>
          <a:xfrm>
            <a:off x="219808" y="2453640"/>
            <a:ext cx="4236720" cy="195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767EB-7B75-4165-91FE-4E5FA9F7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D3C8BF-88BF-416D-84DA-32A7C6357110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4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412B-73F6-4A6A-8582-271AFF42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Timestep Integration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BA093B-4D7C-4348-996A-19C45743A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31688"/>
            <a:ext cx="7886700" cy="481383"/>
          </a:xfrm>
        </p:spPr>
        <p:txBody>
          <a:bodyPr/>
          <a:lstStyle/>
          <a:p>
            <a:r>
              <a:rPr lang="en-US" dirty="0"/>
              <a:t>Leap-frog integrator (Default for GROMACS)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2A6DD-E9FB-4C76-A940-C15A6CD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BD5EBC-4D76-43B4-9605-470401111B4A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3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C209D-576B-49EB-9BF0-9DEDF55D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29" y="1474310"/>
            <a:ext cx="51625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08A48-3C3C-4963-A01B-96B40EFD4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344" y="4472778"/>
            <a:ext cx="3638550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93B565-2966-4523-BBE7-9E796DD99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561" y="5585826"/>
            <a:ext cx="4714875" cy="6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ED0355F-BD88-40C5-891F-0DA289B6A8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2781679"/>
                <a:ext cx="8050894" cy="1643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Positions </a:t>
                </a:r>
                <a:r>
                  <a:rPr lang="en-US" sz="1800" i="1" dirty="0"/>
                  <a:t>r</a:t>
                </a:r>
                <a:r>
                  <a:rPr lang="en-US" sz="1800" dirty="0"/>
                  <a:t> at time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, velocities </a:t>
                </a:r>
                <a:r>
                  <a:rPr lang="en-US" sz="1800" i="1" dirty="0"/>
                  <a:t>v</a:t>
                </a:r>
                <a:r>
                  <a:rPr lang="en-US" sz="1800" dirty="0"/>
                  <a:t> at time</a:t>
                </a:r>
                <a:r>
                  <a:rPr lang="en-US" sz="1800" i="1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and forces </a:t>
                </a:r>
                <a:r>
                  <a:rPr lang="en-US" sz="1800" b="1" i="1" dirty="0"/>
                  <a:t>F</a:t>
                </a:r>
                <a:r>
                  <a:rPr lang="en-US" sz="1800" i="1" dirty="0"/>
                  <a:t>(t)</a:t>
                </a:r>
                <a:r>
                  <a:rPr lang="en-US" sz="1800" dirty="0"/>
                  <a:t> at time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 are used to update positions and velocities </a:t>
                </a:r>
              </a:p>
              <a:p>
                <a:r>
                  <a:rPr lang="en-US" sz="1800" dirty="0"/>
                  <a:t>Algorithm is third order in </a:t>
                </a:r>
                <a:r>
                  <a:rPr lang="en-US" sz="1800" i="1" dirty="0"/>
                  <a:t>r</a:t>
                </a:r>
                <a:r>
                  <a:rPr lang="en-US" sz="1800" dirty="0"/>
                  <a:t> and is time-reversible</a:t>
                </a:r>
              </a:p>
              <a:p>
                <a:r>
                  <a:rPr lang="en-US" sz="1800" dirty="0"/>
                  <a:t>Equations of motion are modified for temperature coupling and pressure coupling, and extended to include the conservation of constraints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ED0355F-BD88-40C5-891F-0DA289B6A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781679"/>
                <a:ext cx="8050894" cy="1643569"/>
              </a:xfrm>
              <a:prstGeom prst="rect">
                <a:avLst/>
              </a:prstGeom>
              <a:blipFill>
                <a:blip r:embed="rId7"/>
                <a:stretch>
                  <a:fillRect l="-454" t="-741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10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412B-73F6-4A6A-8582-271AFF42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Timestep Integration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B5300-7218-4F96-988E-F643BAD5EBB3}"/>
              </a:ext>
            </a:extLst>
          </p:cNvPr>
          <p:cNvSpPr txBox="1">
            <a:spLocks/>
          </p:cNvSpPr>
          <p:nvPr/>
        </p:nvSpPr>
        <p:spPr>
          <a:xfrm>
            <a:off x="628649" y="1059537"/>
            <a:ext cx="8191965" cy="4147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Velocity </a:t>
            </a:r>
            <a:r>
              <a:rPr lang="en-US" dirty="0" err="1"/>
              <a:t>Verlet</a:t>
            </a:r>
            <a:r>
              <a:rPr lang="en-US" dirty="0"/>
              <a:t> integrator (Mainly used for NPT simulations)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89E7F-91B8-41A0-BBD4-917337D1A9B4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3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E2E00-50A4-4F85-BA10-F2354DD7E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887D4-667A-4127-B303-054EFD591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629" y="1474310"/>
            <a:ext cx="5162550" cy="1238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2B0E360-1466-4A04-A2E7-716E399AB6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2781679"/>
                <a:ext cx="8050894" cy="1643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Positions </a:t>
                </a:r>
                <a:r>
                  <a:rPr lang="en-US" sz="1800" i="1" dirty="0"/>
                  <a:t>r</a:t>
                </a:r>
                <a:r>
                  <a:rPr lang="en-US" sz="1800" dirty="0"/>
                  <a:t> at time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, velocities </a:t>
                </a:r>
                <a:r>
                  <a:rPr lang="en-US" sz="1800" i="1" dirty="0"/>
                  <a:t>v</a:t>
                </a:r>
                <a:r>
                  <a:rPr lang="en-US" sz="1800" dirty="0"/>
                  <a:t> at time</a:t>
                </a:r>
                <a:r>
                  <a:rPr lang="en-US" sz="1800" i="1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and forces </a:t>
                </a:r>
                <a:r>
                  <a:rPr lang="en-US" sz="1800" b="1" i="1" dirty="0"/>
                  <a:t>F</a:t>
                </a:r>
                <a:r>
                  <a:rPr lang="en-US" sz="1800" i="1" dirty="0"/>
                  <a:t>(t)</a:t>
                </a:r>
                <a:r>
                  <a:rPr lang="en-US" sz="1800" dirty="0"/>
                  <a:t> at time </a:t>
                </a:r>
                <a:r>
                  <a:rPr lang="en-US" sz="1800" i="1" dirty="0"/>
                  <a:t>t</a:t>
                </a:r>
                <a:r>
                  <a:rPr lang="en-US" sz="1800" dirty="0"/>
                  <a:t> are used to update positions and velocities.  </a:t>
                </a:r>
              </a:p>
              <a:p>
                <a:r>
                  <a:rPr lang="en-US" sz="1800" dirty="0"/>
                  <a:t>Algorithm is time-reversible</a:t>
                </a:r>
              </a:p>
              <a:p>
                <a:r>
                  <a:rPr lang="en-US" sz="1800" dirty="0"/>
                  <a:t>Equations of motion are modified for temperature coupling and pressure coupling, and extended to include the conservation of constraints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2B0E360-1466-4A04-A2E7-716E399A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781679"/>
                <a:ext cx="8050894" cy="1643569"/>
              </a:xfrm>
              <a:prstGeom prst="rect">
                <a:avLst/>
              </a:prstGeom>
              <a:blipFill>
                <a:blip r:embed="rId6"/>
                <a:stretch>
                  <a:fillRect l="-454" t="-3704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966E9D-98AC-427B-85A3-BE205F704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979" y="4684038"/>
            <a:ext cx="4133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4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6496-55B8-49A1-AAFD-1421E6F9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Timestep Integration differences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D10BB9-D0CE-40E3-A903-73CBF61D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45452"/>
            <a:ext cx="3597663" cy="10570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Leap-frog integrator (Mainly used for NVT </a:t>
            </a:r>
            <a:r>
              <a:rPr lang="en-US" dirty="0" err="1"/>
              <a:t>simualtions</a:t>
            </a:r>
            <a:r>
              <a:rPr lang="en-US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96B76F-5BB3-4C3F-9ECD-CC85F8E287B7}"/>
              </a:ext>
            </a:extLst>
          </p:cNvPr>
          <p:cNvSpPr txBox="1">
            <a:spLocks/>
          </p:cNvSpPr>
          <p:nvPr/>
        </p:nvSpPr>
        <p:spPr>
          <a:xfrm>
            <a:off x="4572000" y="1145451"/>
            <a:ext cx="4205886" cy="1057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Velocity </a:t>
            </a:r>
            <a:r>
              <a:rPr lang="en-US" dirty="0" err="1"/>
              <a:t>Verlet</a:t>
            </a:r>
            <a:r>
              <a:rPr lang="en-US" dirty="0"/>
              <a:t> integrator (Mainly used for NPT simulations)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75DE42-4218-4308-9136-333E170539FC}"/>
              </a:ext>
            </a:extLst>
          </p:cNvPr>
          <p:cNvSpPr txBox="1">
            <a:spLocks/>
          </p:cNvSpPr>
          <p:nvPr/>
        </p:nvSpPr>
        <p:spPr>
          <a:xfrm>
            <a:off x="628649" y="2781679"/>
            <a:ext cx="8050894" cy="3254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With NO temp. or pressure coupling (NVE ensemble) </a:t>
            </a:r>
            <a:r>
              <a:rPr lang="en-US" sz="1800" i="1" dirty="0"/>
              <a:t>AND</a:t>
            </a:r>
            <a:r>
              <a:rPr lang="en-US" sz="1800" dirty="0"/>
              <a:t> corresponding starting points, both algorithms will generate identical trajectories </a:t>
            </a:r>
          </a:p>
          <a:p>
            <a:r>
              <a:rPr lang="en-US" sz="1800" dirty="0"/>
              <a:t>Trajectory and potential energies are identical using both algorithms but kinetic energy and temperature will NOT be same for NVT, NPT ensembles</a:t>
            </a:r>
          </a:p>
          <a:p>
            <a:r>
              <a:rPr lang="en-US" sz="1800" dirty="0"/>
              <a:t>Velocity </a:t>
            </a:r>
            <a:r>
              <a:rPr lang="en-US" sz="1800" dirty="0" err="1"/>
              <a:t>Verlet</a:t>
            </a:r>
            <a:r>
              <a:rPr lang="en-US" sz="1800" dirty="0"/>
              <a:t> requires twice as many communication calls but integration time is around the same as leap-frog</a:t>
            </a:r>
          </a:p>
          <a:p>
            <a:r>
              <a:rPr lang="en-US" sz="1800" dirty="0"/>
              <a:t>Velocity </a:t>
            </a:r>
            <a:r>
              <a:rPr lang="en-US" sz="1800" dirty="0" err="1"/>
              <a:t>Verlet</a:t>
            </a:r>
            <a:r>
              <a:rPr lang="en-US" sz="1800" dirty="0"/>
              <a:t> is needed for rigorous pressure control for NPT ensembles, leap-frog cannot be used accurate NPT simulations</a:t>
            </a:r>
          </a:p>
          <a:p>
            <a:r>
              <a:rPr lang="en-US" sz="1800" dirty="0"/>
              <a:t>Leap-frog integrator is preferred for NVT simulations in GROMACS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8DCED5-E993-4BF9-BCC8-70B41796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99B4EB-DEFD-40F5-A5D0-F245609C4295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3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885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Related image">
            <a:extLst>
              <a:ext uri="{FF2B5EF4-FFF2-40B4-BE49-F238E27FC236}">
                <a16:creationId xmlns:a16="http://schemas.microsoft.com/office/drawing/2014/main" id="{282FC237-7A36-48C6-BDCF-8C687CD04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3" t="33853" r="19101" b="34070"/>
          <a:stretch/>
        </p:blipFill>
        <p:spPr bwMode="auto">
          <a:xfrm>
            <a:off x="5400784" y="2910260"/>
            <a:ext cx="2634185" cy="25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Minimizing Edge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272-DAD6-433A-89A4-195418259CA9}"/>
              </a:ext>
            </a:extLst>
          </p:cNvPr>
          <p:cNvSpPr txBox="1"/>
          <p:nvPr/>
        </p:nvSpPr>
        <p:spPr>
          <a:xfrm>
            <a:off x="320651" y="962154"/>
            <a:ext cx="764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Boundaries: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486D4D9-BE11-4B17-BA24-A68BBA61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3" y="1617767"/>
            <a:ext cx="3740493" cy="374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9A6769-1A70-443A-8888-3D0B18C46C9B}"/>
              </a:ext>
            </a:extLst>
          </p:cNvPr>
          <p:cNvSpPr txBox="1"/>
          <p:nvPr/>
        </p:nvSpPr>
        <p:spPr>
          <a:xfrm>
            <a:off x="623793" y="5600762"/>
            <a:ext cx="361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real phase boundaries and capture bulk behavior of system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CC2EF-CD81-48A5-8259-CB8BD3EB76BE}"/>
              </a:ext>
            </a:extLst>
          </p:cNvPr>
          <p:cNvCxnSpPr>
            <a:cxnSpLocks/>
          </p:cNvCxnSpPr>
          <p:nvPr/>
        </p:nvCxnSpPr>
        <p:spPr>
          <a:xfrm>
            <a:off x="3657599" y="2884033"/>
            <a:ext cx="165185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210B2A-CF13-4B58-B805-7B140D03B593}"/>
              </a:ext>
            </a:extLst>
          </p:cNvPr>
          <p:cNvCxnSpPr>
            <a:cxnSpLocks/>
          </p:cNvCxnSpPr>
          <p:nvPr/>
        </p:nvCxnSpPr>
        <p:spPr>
          <a:xfrm>
            <a:off x="3657599" y="4083886"/>
            <a:ext cx="1727202" cy="134101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D6B0A5A-E5BE-4217-B566-1C92C6F7D63E}"/>
              </a:ext>
            </a:extLst>
          </p:cNvPr>
          <p:cNvSpPr/>
          <p:nvPr/>
        </p:nvSpPr>
        <p:spPr>
          <a:xfrm>
            <a:off x="5651653" y="3248086"/>
            <a:ext cx="2148289" cy="20179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C04D3-D67D-47E5-91D8-650A12787122}"/>
              </a:ext>
            </a:extLst>
          </p:cNvPr>
          <p:cNvSpPr/>
          <p:nvPr/>
        </p:nvSpPr>
        <p:spPr>
          <a:xfrm>
            <a:off x="5384801" y="2899770"/>
            <a:ext cx="2650168" cy="260409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69369E-689E-4B1D-BD79-BD4A2FC73898}"/>
              </a:ext>
            </a:extLst>
          </p:cNvPr>
          <p:cNvSpPr txBox="1"/>
          <p:nvPr/>
        </p:nvSpPr>
        <p:spPr>
          <a:xfrm>
            <a:off x="5309455" y="1266703"/>
            <a:ext cx="33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Image Convention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473B1C-56E3-4113-92CA-ADA6C221D8B0}"/>
              </a:ext>
            </a:extLst>
          </p:cNvPr>
          <p:cNvSpPr/>
          <p:nvPr/>
        </p:nvSpPr>
        <p:spPr>
          <a:xfrm>
            <a:off x="2407664" y="2899770"/>
            <a:ext cx="1249935" cy="1168379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21917-6C69-4032-A322-D7B04FB1F3C4}"/>
              </a:ext>
            </a:extLst>
          </p:cNvPr>
          <p:cNvSpPr txBox="1"/>
          <p:nvPr/>
        </p:nvSpPr>
        <p:spPr>
          <a:xfrm>
            <a:off x="4610100" y="1694178"/>
            <a:ext cx="4250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nearest image of each particle is considered for short-range non-bonded interaction terms.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46090-2736-42B3-9363-D898C64783B2}"/>
              </a:ext>
            </a:extLst>
          </p:cNvPr>
          <p:cNvSpPr txBox="1"/>
          <p:nvPr/>
        </p:nvSpPr>
        <p:spPr>
          <a:xfrm>
            <a:off x="4928448" y="5601291"/>
            <a:ext cx="393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range electrostatic interactions:</a:t>
            </a:r>
          </a:p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Mesh Ewald Summations</a:t>
            </a:r>
          </a:p>
        </p:txBody>
      </p:sp>
    </p:spTree>
    <p:extLst>
      <p:ext uri="{BB962C8B-B14F-4D97-AF65-F5344CB8AC3E}">
        <p14:creationId xmlns:p14="http://schemas.microsoft.com/office/powerpoint/2010/main" val="374693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1214-2DA2-48FC-842D-75182409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Cut-off Schemes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E804D-89B7-4100-A049-71BE98A7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02A73E-233E-40A1-89BD-F1DB06935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31687"/>
                <a:ext cx="7972426" cy="525190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Group concept(Depreciated) </a:t>
                </a:r>
              </a:p>
              <a:p>
                <a:pPr lvl="1"/>
                <a:r>
                  <a:rPr lang="en-US" dirty="0"/>
                  <a:t>A neighbor list (</a:t>
                </a:r>
                <a:r>
                  <a:rPr lang="en-US" sz="1800" i="1" dirty="0"/>
                  <a:t>list that contains those particle pairs for which non-bonded forces must be calculated</a:t>
                </a:r>
                <a:r>
                  <a:rPr lang="en-US" dirty="0"/>
                  <a:t>) is generated consisting of pairs of groups of at least one particle(Grid Search method is primarily used)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 pair of groups is put into the neighbor list when their center of geometry is within the cut-off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Interactions between all particle pairs (one from each charge group) are calculated for a certain number of MD steps, until the neighbor list is updated.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Without explicit buffering, this setup leads to energy drift as some particle pairs which are within the cut-off don’t interact and some outside the cut-off do interact. (Cut-off artifacts)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02A73E-233E-40A1-89BD-F1DB06935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31687"/>
                <a:ext cx="7972426" cy="5251907"/>
              </a:xfrm>
              <a:blipFill>
                <a:blip r:embed="rId4"/>
                <a:stretch>
                  <a:fillRect l="-994" t="-1624" r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5AF389A-03D8-4EC1-83AE-256A9E5FB3B6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5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83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1707-6BF2-4140-90FA-36D7CF9A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Cut-off Schemes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E39A4A-B60A-4FE6-93D1-80A7AEAF627D}"/>
              </a:ext>
            </a:extLst>
          </p:cNvPr>
          <p:cNvSpPr txBox="1">
            <a:spLocks/>
          </p:cNvSpPr>
          <p:nvPr/>
        </p:nvSpPr>
        <p:spPr>
          <a:xfrm>
            <a:off x="357187" y="1159384"/>
            <a:ext cx="8472488" cy="4969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Verlet</a:t>
            </a:r>
            <a:r>
              <a:rPr lang="en-US" dirty="0"/>
              <a:t> buffer (Primary Default for GROMACS)</a:t>
            </a:r>
          </a:p>
          <a:p>
            <a:pPr lvl="1"/>
            <a:r>
              <a:rPr lang="en-US" dirty="0"/>
              <a:t>Uses dynamic clusters of particles that are defined spatially and consist of 4 or 8 particles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neighbor search steps, a pair list is created with a </a:t>
            </a:r>
            <a:r>
              <a:rPr lang="en-US" dirty="0" err="1"/>
              <a:t>Verlet</a:t>
            </a:r>
            <a:r>
              <a:rPr lang="en-US" dirty="0"/>
              <a:t> buffer by default (the pair-list cut-off is larger than the interaction cut-off)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Interactions are only computed when a particle pair is within the cut-off distance, at that particular time step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Verlet</a:t>
            </a:r>
            <a:r>
              <a:rPr lang="en-US" dirty="0"/>
              <a:t> cut-off scheme is implemented in a very efficient fashion based on clusters of particles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Non-bonded forces are switched off exactly to zero at some distance smaller than the neighbor list cut-off (Avoid cut-off artifacts)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4F9D-206E-43C1-AC1F-174D3D24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0C231C-9676-48E2-9431-9ADDBBA043A9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4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776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BE9C-AA86-4B82-9D08-1EBDE371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Cut-off Schemes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E680CC-67EA-40E3-832A-18943629DF8E}"/>
              </a:ext>
            </a:extLst>
          </p:cNvPr>
          <p:cNvSpPr txBox="1">
            <a:spLocks/>
          </p:cNvSpPr>
          <p:nvPr/>
        </p:nvSpPr>
        <p:spPr>
          <a:xfrm>
            <a:off x="357187" y="1159384"/>
            <a:ext cx="8472488" cy="52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Verlet</a:t>
            </a:r>
            <a:r>
              <a:rPr lang="en-US" dirty="0"/>
              <a:t> buffer (Primary Default for GROMACS)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B4C51-573C-436E-A60E-70CDDCFC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D06AA-2156-42BE-A3E3-ABE76A8E2592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3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52539D-212F-4A1F-AE9B-AC7707DDDD3F}"/>
              </a:ext>
            </a:extLst>
          </p:cNvPr>
          <p:cNvGrpSpPr/>
          <p:nvPr/>
        </p:nvGrpSpPr>
        <p:grpSpPr>
          <a:xfrm>
            <a:off x="1204912" y="1559469"/>
            <a:ext cx="6734175" cy="4570237"/>
            <a:chOff x="1204912" y="1559469"/>
            <a:chExt cx="6734175" cy="45702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7BBD57-1068-4F04-AF14-D00213B38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912" y="1559469"/>
              <a:ext cx="6734175" cy="45702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CC65F6-649A-4DAC-B531-DF892394B4EE}"/>
                </a:ext>
              </a:extLst>
            </p:cNvPr>
            <p:cNvSpPr/>
            <p:nvPr/>
          </p:nvSpPr>
          <p:spPr>
            <a:xfrm>
              <a:off x="5466080" y="5902960"/>
              <a:ext cx="2387600" cy="226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02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3377-A915-48E3-9814-CF288809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Edge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4081C-C640-4EBE-A9A4-4BE50330E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0"/>
          <a:stretch/>
        </p:blipFill>
        <p:spPr>
          <a:xfrm>
            <a:off x="1572322" y="1081667"/>
            <a:ext cx="5748918" cy="520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0F79F-EE5B-4AB9-A5B7-1B533578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6FB760-7155-466B-930E-331B9E50399B}"/>
              </a:ext>
            </a:extLst>
          </p:cNvPr>
          <p:cNvSpPr/>
          <p:nvPr/>
        </p:nvSpPr>
        <p:spPr>
          <a:xfrm>
            <a:off x="152892" y="6283595"/>
            <a:ext cx="6177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dvOT02ce3bbb.I"/>
              </a:rPr>
              <a:t>GROMACS 2016.3 manual. </a:t>
            </a:r>
            <a:r>
              <a:rPr lang="en-US" sz="1400" dirty="0">
                <a:hlinkClick r:id="rId4"/>
              </a:rPr>
              <a:t>http://manual.gromacs.org/documentation/2016.3/</a:t>
            </a:r>
            <a:r>
              <a:rPr lang="en-US" sz="1400" dirty="0">
                <a:solidFill>
                  <a:srgbClr val="000000"/>
                </a:solidFill>
                <a:latin typeface="AdvOT02ce3bbb.I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174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Classical Molecular Dynamics?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0F2D4C-FE84-40B4-9007-B3B919F1E937}"/>
              </a:ext>
            </a:extLst>
          </p:cNvPr>
          <p:cNvSpPr txBox="1"/>
          <p:nvPr/>
        </p:nvSpPr>
        <p:spPr>
          <a:xfrm>
            <a:off x="857501" y="1079046"/>
            <a:ext cx="7236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Computational technique to model the time evolution of the motion of a classical many-body system, that allow for the calculation of equilibrium and transport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595B5-A0F1-4E7A-B656-151E9D82AC73}"/>
              </a:ext>
            </a:extLst>
          </p:cNvPr>
          <p:cNvSpPr/>
          <p:nvPr/>
        </p:nvSpPr>
        <p:spPr>
          <a:xfrm>
            <a:off x="1678554" y="3059092"/>
            <a:ext cx="2155905" cy="16739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2E6C1-68FF-4E22-A4C2-D34B29BF00E7}"/>
              </a:ext>
            </a:extLst>
          </p:cNvPr>
          <p:cNvCxnSpPr>
            <a:cxnSpLocks/>
          </p:cNvCxnSpPr>
          <p:nvPr/>
        </p:nvCxnSpPr>
        <p:spPr>
          <a:xfrm flipV="1">
            <a:off x="857501" y="304451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A739F-B69C-41EF-9001-BB36009E3ACA}"/>
              </a:ext>
            </a:extLst>
          </p:cNvPr>
          <p:cNvCxnSpPr>
            <a:cxnSpLocks/>
          </p:cNvCxnSpPr>
          <p:nvPr/>
        </p:nvCxnSpPr>
        <p:spPr>
          <a:xfrm flipV="1">
            <a:off x="2997643" y="306455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27750-2AB2-4913-B9E0-C7BB3D721FFF}"/>
              </a:ext>
            </a:extLst>
          </p:cNvPr>
          <p:cNvSpPr/>
          <p:nvPr/>
        </p:nvSpPr>
        <p:spPr>
          <a:xfrm>
            <a:off x="857501" y="3629990"/>
            <a:ext cx="2155905" cy="16739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97D31F-6A8A-4A63-B7FB-C9B6B838F20A}"/>
              </a:ext>
            </a:extLst>
          </p:cNvPr>
          <p:cNvCxnSpPr>
            <a:cxnSpLocks/>
          </p:cNvCxnSpPr>
          <p:nvPr/>
        </p:nvCxnSpPr>
        <p:spPr>
          <a:xfrm flipV="1">
            <a:off x="857501" y="472912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F6EBAC-EB29-4C9D-92EA-884B9A637279}"/>
              </a:ext>
            </a:extLst>
          </p:cNvPr>
          <p:cNvCxnSpPr>
            <a:cxnSpLocks/>
          </p:cNvCxnSpPr>
          <p:nvPr/>
        </p:nvCxnSpPr>
        <p:spPr>
          <a:xfrm flipV="1">
            <a:off x="3005525" y="4732720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4C7E465-151F-4678-A2C3-C782E753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8503">
            <a:off x="1717536" y="3999057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F54A48B9-9452-4BED-BCC2-626346E4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5956">
            <a:off x="2273947" y="3813995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>
            <a:extLst>
              <a:ext uri="{FF2B5EF4-FFF2-40B4-BE49-F238E27FC236}">
                <a16:creationId xmlns:a16="http://schemas.microsoft.com/office/drawing/2014/main" id="{E6A835FD-673E-45DF-B619-7C9DD71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15111" y="4325363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DE04DA87-CC8C-4CD1-99DE-99914F86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54772">
            <a:off x="1227705" y="465746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>
            <a:extLst>
              <a:ext uri="{FF2B5EF4-FFF2-40B4-BE49-F238E27FC236}">
                <a16:creationId xmlns:a16="http://schemas.microsoft.com/office/drawing/2014/main" id="{4A4CCFD3-356B-49B8-9AB3-888ABFA4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57266">
            <a:off x="1220472" y="3856217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>
            <a:extLst>
              <a:ext uri="{FF2B5EF4-FFF2-40B4-BE49-F238E27FC236}">
                <a16:creationId xmlns:a16="http://schemas.microsoft.com/office/drawing/2014/main" id="{3A4D35A5-CE04-40D9-A23D-E091E658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57266">
            <a:off x="2364891" y="477469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lated image">
            <a:extLst>
              <a:ext uri="{FF2B5EF4-FFF2-40B4-BE49-F238E27FC236}">
                <a16:creationId xmlns:a16="http://schemas.microsoft.com/office/drawing/2014/main" id="{6C473738-4570-4FC9-B77A-47C66C41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1698">
            <a:off x="3126596" y="3977084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7BF234F0-379E-40D5-BE25-96B37856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5326">
            <a:off x="2649012" y="4275781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C21A81FE-B812-4B28-A6EA-9F12934B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8503">
            <a:off x="1651282" y="4855515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3F2D468D-5F9D-40AE-8F34-B76E9E8A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437">
            <a:off x="1941923" y="3275236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lated image">
            <a:extLst>
              <a:ext uri="{FF2B5EF4-FFF2-40B4-BE49-F238E27FC236}">
                <a16:creationId xmlns:a16="http://schemas.microsoft.com/office/drawing/2014/main" id="{B76D23BD-DCFF-4C19-B42F-31BA91C2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4366">
            <a:off x="2743652" y="320149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32DFC0A3-422C-4826-A3EF-405705078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4366">
            <a:off x="3141953" y="4522308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C0A4A9-7702-40D5-BC3B-84B9738A2379}"/>
              </a:ext>
            </a:extLst>
          </p:cNvPr>
          <p:cNvSpPr txBox="1"/>
          <p:nvPr/>
        </p:nvSpPr>
        <p:spPr>
          <a:xfrm>
            <a:off x="4332495" y="2755120"/>
            <a:ext cx="481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particle has a Van der Waals (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radius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F76DA-D3D1-4909-B990-F7572249B991}"/>
              </a:ext>
            </a:extLst>
          </p:cNvPr>
          <p:cNvSpPr txBox="1"/>
          <p:nvPr/>
        </p:nvSpPr>
        <p:spPr>
          <a:xfrm>
            <a:off x="4288072" y="2321752"/>
            <a:ext cx="35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Assumptions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B99E5A-5027-462E-8DAC-9AD1ADDD2D44}"/>
              </a:ext>
            </a:extLst>
          </p:cNvPr>
          <p:cNvSpPr txBox="1"/>
          <p:nvPr/>
        </p:nvSpPr>
        <p:spPr>
          <a:xfrm>
            <a:off x="4288072" y="3550582"/>
            <a:ext cx="48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bonds are broken or formed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B58E42-BC2F-47AA-B8C7-7DCA1BE68322}"/>
              </a:ext>
            </a:extLst>
          </p:cNvPr>
          <p:cNvSpPr txBox="1"/>
          <p:nvPr/>
        </p:nvSpPr>
        <p:spPr>
          <a:xfrm>
            <a:off x="4266006" y="4214783"/>
            <a:ext cx="48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particle has a static point charge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A85228-C061-4766-A289-BD581C6A6FCA}"/>
              </a:ext>
            </a:extLst>
          </p:cNvPr>
          <p:cNvSpPr txBox="1"/>
          <p:nvPr/>
        </p:nvSpPr>
        <p:spPr>
          <a:xfrm>
            <a:off x="4266006" y="4882936"/>
            <a:ext cx="48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particle has constant point mass</a:t>
            </a:r>
          </a:p>
        </p:txBody>
      </p:sp>
    </p:spTree>
    <p:extLst>
      <p:ext uri="{BB962C8B-B14F-4D97-AF65-F5344CB8AC3E}">
        <p14:creationId xmlns:p14="http://schemas.microsoft.com/office/powerpoint/2010/main" val="38657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5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EE76-9884-4862-A621-555D99A7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E027-0CA3-433A-B626-1BF104FAB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267"/>
            <a:ext cx="7886700" cy="1230993"/>
          </a:xfrm>
        </p:spPr>
        <p:txBody>
          <a:bodyPr/>
          <a:lstStyle/>
          <a:p>
            <a:r>
              <a:rPr lang="en-US" dirty="0"/>
              <a:t>Still approximations for atomic motion</a:t>
            </a:r>
          </a:p>
          <a:p>
            <a:r>
              <a:rPr lang="en-US" dirty="0"/>
              <a:t>Need </a:t>
            </a:r>
            <a:r>
              <a:rPr lang="en-US" i="1" dirty="0"/>
              <a:t>a priori</a:t>
            </a:r>
            <a:r>
              <a:rPr lang="en-US" dirty="0"/>
              <a:t> knowledge of experimental phenomena that you want to probe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4E8E-48E4-43AF-A559-92758E65B0DE}"/>
              </a:ext>
            </a:extLst>
          </p:cNvPr>
          <p:cNvSpPr/>
          <p:nvPr/>
        </p:nvSpPr>
        <p:spPr>
          <a:xfrm>
            <a:off x="3794388" y="647122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https://web.stanford.edu/class/cs279/lectures/lecture4.pdf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858AD-6D71-4008-A8EE-07174CD3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8" y="2473076"/>
            <a:ext cx="8615680" cy="318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FCB31-0B4B-448E-B4CB-F34799C5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562D9E-228F-4AA2-9CB2-4A148461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267"/>
            <a:ext cx="7886700" cy="825920"/>
          </a:xfrm>
        </p:spPr>
        <p:txBody>
          <a:bodyPr>
            <a:normAutofit/>
          </a:bodyPr>
          <a:lstStyle/>
          <a:p>
            <a:r>
              <a:rPr lang="en-US" dirty="0"/>
              <a:t>GROMOS-96</a:t>
            </a:r>
          </a:p>
          <a:p>
            <a:pPr lvl="1"/>
            <a:r>
              <a:rPr lang="en-US" dirty="0">
                <a:hlinkClick r:id="rId2"/>
              </a:rPr>
              <a:t>http://comp-bio.anu.edu.au/huber/papers/gromos96.pdf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5BB6C-2B04-4860-A563-54EB02188460}"/>
              </a:ext>
            </a:extLst>
          </p:cNvPr>
          <p:cNvSpPr txBox="1">
            <a:spLocks/>
          </p:cNvSpPr>
          <p:nvPr/>
        </p:nvSpPr>
        <p:spPr>
          <a:xfrm>
            <a:off x="628650" y="1966418"/>
            <a:ext cx="788670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BBA44-13D6-4DE9-B32C-8E183C757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7"/>
          <a:stretch/>
        </p:blipFill>
        <p:spPr>
          <a:xfrm>
            <a:off x="742951" y="2474751"/>
            <a:ext cx="2590800" cy="2641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8A7C1-12D8-4F46-970E-A8CCA812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28E994-6BB7-47F5-B72A-08247A61D26E}"/>
              </a:ext>
            </a:extLst>
          </p:cNvPr>
          <p:cNvSpPr txBox="1">
            <a:spLocks/>
          </p:cNvSpPr>
          <p:nvPr/>
        </p:nvSpPr>
        <p:spPr>
          <a:xfrm>
            <a:off x="5116193" y="1966418"/>
            <a:ext cx="205359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CHARMM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CD11DD-84C1-464D-AD4E-946271481F8E}"/>
              </a:ext>
            </a:extLst>
          </p:cNvPr>
          <p:cNvSpPr txBox="1">
            <a:spLocks/>
          </p:cNvSpPr>
          <p:nvPr/>
        </p:nvSpPr>
        <p:spPr>
          <a:xfrm>
            <a:off x="5116193" y="3675378"/>
            <a:ext cx="205359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OPLS-AA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0354E3-5D14-4D58-966E-BDD5FD4B3C75}"/>
              </a:ext>
            </a:extLst>
          </p:cNvPr>
          <p:cNvSpPr txBox="1">
            <a:spLocks/>
          </p:cNvSpPr>
          <p:nvPr/>
        </p:nvSpPr>
        <p:spPr>
          <a:xfrm>
            <a:off x="5507987" y="2326392"/>
            <a:ext cx="3323592" cy="817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CHARMM22 (Lipids/Proteins)</a:t>
            </a:r>
          </a:p>
          <a:p>
            <a:r>
              <a:rPr lang="en-US" sz="1800" dirty="0"/>
              <a:t>CHARMM27 (Nucleic Acids)</a:t>
            </a:r>
          </a:p>
        </p:txBody>
      </p:sp>
    </p:spTree>
    <p:extLst>
      <p:ext uri="{BB962C8B-B14F-4D97-AF65-F5344CB8AC3E}">
        <p14:creationId xmlns:p14="http://schemas.microsoft.com/office/powerpoint/2010/main" val="187361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ECE8-E5A2-494F-992D-020D2213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853767-8747-4401-9D46-F25C9F67E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267"/>
            <a:ext cx="7886700" cy="825920"/>
          </a:xfrm>
        </p:spPr>
        <p:txBody>
          <a:bodyPr>
            <a:normAutofit/>
          </a:bodyPr>
          <a:lstStyle/>
          <a:p>
            <a:r>
              <a:rPr lang="en-US" dirty="0"/>
              <a:t>GROMOS-96</a:t>
            </a:r>
          </a:p>
          <a:p>
            <a:pPr lvl="1"/>
            <a:r>
              <a:rPr lang="en-US" dirty="0">
                <a:hlinkClick r:id="rId3"/>
              </a:rPr>
              <a:t>http://comp-bio.anu.edu.au/huber/papers/gromos96.pdf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DAAE58-06C0-4977-8DC6-9A5A7A79B9C7}"/>
              </a:ext>
            </a:extLst>
          </p:cNvPr>
          <p:cNvSpPr txBox="1">
            <a:spLocks/>
          </p:cNvSpPr>
          <p:nvPr/>
        </p:nvSpPr>
        <p:spPr>
          <a:xfrm>
            <a:off x="628650" y="1966418"/>
            <a:ext cx="788670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AMBER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B7946-6422-4FD2-B49D-FEC1CC79F1E6}"/>
              </a:ext>
            </a:extLst>
          </p:cNvPr>
          <p:cNvSpPr/>
          <p:nvPr/>
        </p:nvSpPr>
        <p:spPr>
          <a:xfrm>
            <a:off x="368553" y="6161209"/>
            <a:ext cx="6929120" cy="430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imbusRomNo9L-Regu"/>
              </a:rPr>
              <a:t>[1] </a:t>
            </a:r>
            <a:r>
              <a:rPr lang="en-US" sz="1100" dirty="0" err="1">
                <a:latin typeface="NimbusRomNo9L-Regu"/>
              </a:rPr>
              <a:t>Hornak</a:t>
            </a:r>
            <a:r>
              <a:rPr lang="en-US" sz="1100" dirty="0">
                <a:latin typeface="NimbusRomNo9L-Regu"/>
              </a:rPr>
              <a:t>, V., Abel, R., </a:t>
            </a:r>
            <a:r>
              <a:rPr lang="en-US" sz="1100" dirty="0" err="1">
                <a:latin typeface="NimbusRomNo9L-Regu"/>
              </a:rPr>
              <a:t>Okur</a:t>
            </a:r>
            <a:r>
              <a:rPr lang="en-US" sz="1100" dirty="0">
                <a:latin typeface="NimbusRomNo9L-Regu"/>
              </a:rPr>
              <a:t>, A., </a:t>
            </a:r>
            <a:r>
              <a:rPr lang="en-US" sz="1100" dirty="0" err="1">
                <a:latin typeface="NimbusRomNo9L-Regu"/>
              </a:rPr>
              <a:t>Strockbine</a:t>
            </a:r>
            <a:r>
              <a:rPr lang="en-US" sz="1100" dirty="0">
                <a:latin typeface="NimbusRomNo9L-Regu"/>
              </a:rPr>
              <a:t>, B., </a:t>
            </a:r>
            <a:r>
              <a:rPr lang="en-US" sz="1100" dirty="0" err="1">
                <a:latin typeface="NimbusRomNo9L-Regu"/>
              </a:rPr>
              <a:t>Roitberg</a:t>
            </a:r>
            <a:r>
              <a:rPr lang="en-US" sz="1100" dirty="0">
                <a:latin typeface="NimbusRomNo9L-Regu"/>
              </a:rPr>
              <a:t>, A., Simmerling, C. Comparison of Multiple Amber Force Fields and Development of Improved Protein Backbone Parameters. PROTEINS: Struct. </a:t>
            </a:r>
            <a:r>
              <a:rPr lang="en-US" sz="1100" dirty="0" err="1">
                <a:latin typeface="NimbusRomNo9L-Regu"/>
              </a:rPr>
              <a:t>Funct</a:t>
            </a:r>
            <a:r>
              <a:rPr lang="en-US" sz="1100" dirty="0">
                <a:latin typeface="NimbusRomNo9L-Regu"/>
              </a:rPr>
              <a:t>. Gen. 65:712–725, 2006.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B33FF-98ED-4F1C-AB2C-1672AFCF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" y="2448723"/>
            <a:ext cx="6154102" cy="270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42829-D0E2-4643-B50D-889E80997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ECE8-E5A2-494F-992D-020D2213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853767-8747-4401-9D46-F25C9F67E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267"/>
            <a:ext cx="7886700" cy="825920"/>
          </a:xfrm>
        </p:spPr>
        <p:txBody>
          <a:bodyPr>
            <a:normAutofit/>
          </a:bodyPr>
          <a:lstStyle/>
          <a:p>
            <a:r>
              <a:rPr lang="en-US" dirty="0"/>
              <a:t>GROMOS-96</a:t>
            </a:r>
          </a:p>
          <a:p>
            <a:pPr lvl="1"/>
            <a:r>
              <a:rPr lang="en-US" dirty="0">
                <a:hlinkClick r:id="rId2"/>
              </a:rPr>
              <a:t>http://comp-bio.anu.edu.au/huber/papers/gromos96.pdf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DAAE58-06C0-4977-8DC6-9A5A7A79B9C7}"/>
              </a:ext>
            </a:extLst>
          </p:cNvPr>
          <p:cNvSpPr txBox="1">
            <a:spLocks/>
          </p:cNvSpPr>
          <p:nvPr/>
        </p:nvSpPr>
        <p:spPr>
          <a:xfrm>
            <a:off x="628650" y="1966418"/>
            <a:ext cx="788670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85B38-426A-4170-9311-BC9775DF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3" y="2291704"/>
            <a:ext cx="8406894" cy="3752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5F7268-4B88-41E0-BE2B-BF4FFC47B467}"/>
              </a:ext>
            </a:extLst>
          </p:cNvPr>
          <p:cNvSpPr/>
          <p:nvPr/>
        </p:nvSpPr>
        <p:spPr>
          <a:xfrm>
            <a:off x="368553" y="6161209"/>
            <a:ext cx="6929120" cy="430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imbusRomNo9L-Regu"/>
              </a:rPr>
              <a:t>[1] </a:t>
            </a:r>
            <a:r>
              <a:rPr lang="en-US" sz="1100" dirty="0" err="1">
                <a:latin typeface="NimbusRomNo9L-Regu"/>
              </a:rPr>
              <a:t>Hornak</a:t>
            </a:r>
            <a:r>
              <a:rPr lang="en-US" sz="1100" dirty="0">
                <a:latin typeface="NimbusRomNo9L-Regu"/>
              </a:rPr>
              <a:t>, V., Abel, R., </a:t>
            </a:r>
            <a:r>
              <a:rPr lang="en-US" sz="1100" dirty="0" err="1">
                <a:latin typeface="NimbusRomNo9L-Regu"/>
              </a:rPr>
              <a:t>Okur</a:t>
            </a:r>
            <a:r>
              <a:rPr lang="en-US" sz="1100" dirty="0">
                <a:latin typeface="NimbusRomNo9L-Regu"/>
              </a:rPr>
              <a:t>, A., </a:t>
            </a:r>
            <a:r>
              <a:rPr lang="en-US" sz="1100" dirty="0" err="1">
                <a:latin typeface="NimbusRomNo9L-Regu"/>
              </a:rPr>
              <a:t>Strockbine</a:t>
            </a:r>
            <a:r>
              <a:rPr lang="en-US" sz="1100" dirty="0">
                <a:latin typeface="NimbusRomNo9L-Regu"/>
              </a:rPr>
              <a:t>, B., </a:t>
            </a:r>
            <a:r>
              <a:rPr lang="en-US" sz="1100" dirty="0" err="1">
                <a:latin typeface="NimbusRomNo9L-Regu"/>
              </a:rPr>
              <a:t>Roitberg</a:t>
            </a:r>
            <a:r>
              <a:rPr lang="en-US" sz="1100" dirty="0">
                <a:latin typeface="NimbusRomNo9L-Regu"/>
              </a:rPr>
              <a:t>, A., Simmerling, C. Comparison of Multiple Amber Force Fields and Development of Improved Protein Backbone Parameters. PROTEINS: Struct. </a:t>
            </a:r>
            <a:r>
              <a:rPr lang="en-US" sz="1100" dirty="0" err="1">
                <a:latin typeface="NimbusRomNo9L-Regu"/>
              </a:rPr>
              <a:t>Funct</a:t>
            </a:r>
            <a:r>
              <a:rPr lang="en-US" sz="1100" dirty="0">
                <a:latin typeface="NimbusRomNo9L-Regu"/>
              </a:rPr>
              <a:t>. Gen. 65:712–725, 2006.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F478F-60B6-4031-B684-BEEA5CBC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562D9E-228F-4AA2-9CB2-4A148461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267"/>
            <a:ext cx="7886700" cy="825920"/>
          </a:xfrm>
        </p:spPr>
        <p:txBody>
          <a:bodyPr>
            <a:normAutofit/>
          </a:bodyPr>
          <a:lstStyle/>
          <a:p>
            <a:r>
              <a:rPr lang="en-US" dirty="0"/>
              <a:t>GROMOS-96</a:t>
            </a:r>
          </a:p>
          <a:p>
            <a:pPr lvl="1"/>
            <a:r>
              <a:rPr lang="en-US" dirty="0">
                <a:hlinkClick r:id="rId2"/>
              </a:rPr>
              <a:t>http://comp-bio.anu.edu.au/huber/papers/gromos96.pdf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5BB6C-2B04-4860-A563-54EB02188460}"/>
              </a:ext>
            </a:extLst>
          </p:cNvPr>
          <p:cNvSpPr txBox="1">
            <a:spLocks/>
          </p:cNvSpPr>
          <p:nvPr/>
        </p:nvSpPr>
        <p:spPr>
          <a:xfrm>
            <a:off x="628650" y="1966418"/>
            <a:ext cx="788670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AMBER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12539-80A0-4862-86B0-B28316088B72}"/>
              </a:ext>
            </a:extLst>
          </p:cNvPr>
          <p:cNvSpPr txBox="1">
            <a:spLocks/>
          </p:cNvSpPr>
          <p:nvPr/>
        </p:nvSpPr>
        <p:spPr>
          <a:xfrm>
            <a:off x="5116193" y="1966418"/>
            <a:ext cx="205359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CHARMM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BBA44-13D6-4DE9-B32C-8E183C757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7"/>
          <a:stretch/>
        </p:blipFill>
        <p:spPr>
          <a:xfrm>
            <a:off x="742951" y="2474751"/>
            <a:ext cx="2590800" cy="264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8CAC8-07B6-4C56-8172-D3A8E21DC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FE7964-409E-4B74-A27B-491BF8F62BDA}"/>
              </a:ext>
            </a:extLst>
          </p:cNvPr>
          <p:cNvSpPr txBox="1">
            <a:spLocks/>
          </p:cNvSpPr>
          <p:nvPr/>
        </p:nvSpPr>
        <p:spPr>
          <a:xfrm>
            <a:off x="5116193" y="3675378"/>
            <a:ext cx="205359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OPLS-AA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0BF44-C085-4D25-9AA3-46142C6C5149}"/>
              </a:ext>
            </a:extLst>
          </p:cNvPr>
          <p:cNvSpPr txBox="1">
            <a:spLocks/>
          </p:cNvSpPr>
          <p:nvPr/>
        </p:nvSpPr>
        <p:spPr>
          <a:xfrm>
            <a:off x="5507987" y="2326392"/>
            <a:ext cx="3323592" cy="817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CHARMM22 (Lipids/Proteins)</a:t>
            </a:r>
          </a:p>
          <a:p>
            <a:r>
              <a:rPr lang="en-US" sz="1800" dirty="0"/>
              <a:t>CHARMM27 (Nucleic Acids)</a:t>
            </a:r>
          </a:p>
        </p:txBody>
      </p:sp>
    </p:spTree>
    <p:extLst>
      <p:ext uri="{BB962C8B-B14F-4D97-AF65-F5344CB8AC3E}">
        <p14:creationId xmlns:p14="http://schemas.microsoft.com/office/powerpoint/2010/main" val="126590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51E-EB58-447B-9447-79A4F5F8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17A5B-87CE-4733-B6A2-203DB1BF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A26361-F9B8-4C1A-B074-B1693BA6B610}"/>
              </a:ext>
            </a:extLst>
          </p:cNvPr>
          <p:cNvSpPr txBox="1">
            <a:spLocks/>
          </p:cNvSpPr>
          <p:nvPr/>
        </p:nvSpPr>
        <p:spPr>
          <a:xfrm>
            <a:off x="219808" y="1102818"/>
            <a:ext cx="2053590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CHARMM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0FD12-26D5-451E-9EF9-F48D3C2E2BA6}"/>
              </a:ext>
            </a:extLst>
          </p:cNvPr>
          <p:cNvSpPr txBox="1">
            <a:spLocks/>
          </p:cNvSpPr>
          <p:nvPr/>
        </p:nvSpPr>
        <p:spPr>
          <a:xfrm>
            <a:off x="611602" y="1501601"/>
            <a:ext cx="3323592" cy="817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CHARMM22 (Lipids/Proteins)</a:t>
            </a:r>
          </a:p>
          <a:p>
            <a:r>
              <a:rPr lang="en-US" sz="1800" dirty="0"/>
              <a:t>CHARMM27 (Nucleic Acids)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B850B-F08A-4707-B05A-92810E48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67" y="1102818"/>
            <a:ext cx="1800225" cy="21812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0F08D3-4387-4906-8F1A-3B67F12461DC}"/>
              </a:ext>
            </a:extLst>
          </p:cNvPr>
          <p:cNvSpPr txBox="1">
            <a:spLocks/>
          </p:cNvSpPr>
          <p:nvPr/>
        </p:nvSpPr>
        <p:spPr>
          <a:xfrm>
            <a:off x="7327462" y="3284043"/>
            <a:ext cx="1255080" cy="383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Calbindin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FF3A9-1520-41DE-BD7B-D1015623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8" y="2717806"/>
            <a:ext cx="6528395" cy="20049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9BB620-43AD-4EA1-9E6F-BC980B3B8CDE}"/>
              </a:ext>
            </a:extLst>
          </p:cNvPr>
          <p:cNvSpPr/>
          <p:nvPr/>
        </p:nvSpPr>
        <p:spPr>
          <a:xfrm>
            <a:off x="2824711" y="6400328"/>
            <a:ext cx="5882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[1] Price, D.J., Brooks, C.L., 2002. Modern protein force fields behave comparably in molecular dynamics simulations. J. </a:t>
            </a:r>
            <a:r>
              <a:rPr lang="en-US" sz="1100" dirty="0" err="1">
                <a:effectLst/>
              </a:rPr>
              <a:t>Comput</a:t>
            </a:r>
            <a:r>
              <a:rPr lang="en-US" sz="1100" dirty="0">
                <a:effectLst/>
              </a:rPr>
              <a:t>. Chem. 23, 1045–1057. </a:t>
            </a:r>
          </a:p>
        </p:txBody>
      </p:sp>
    </p:spTree>
    <p:extLst>
      <p:ext uri="{BB962C8B-B14F-4D97-AF65-F5344CB8AC3E}">
        <p14:creationId xmlns:p14="http://schemas.microsoft.com/office/powerpoint/2010/main" val="192803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 differences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8CAC8-07B6-4C56-8172-D3A8E21D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53" y="3705658"/>
                <a:ext cx="8050894" cy="825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AMBER and OPLS-AA uses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Fourier term in improper dihedral potential energy term and omit Urey-Bradly 1-3 interactions while CHARMM keeps all terms in the classical PE function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53" y="3705658"/>
                <a:ext cx="8050894" cy="825920"/>
              </a:xfrm>
              <a:prstGeom prst="rect">
                <a:avLst/>
              </a:prstGeom>
              <a:blipFill>
                <a:blip r:embed="rId3"/>
                <a:stretch>
                  <a:fillRect l="-530" t="-8148" b="-1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E09C20A-5901-4980-A723-C6F436EB5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3"/>
          <a:stretch/>
        </p:blipFill>
        <p:spPr>
          <a:xfrm>
            <a:off x="2604483" y="1614405"/>
            <a:ext cx="5201746" cy="203311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1EC365-9999-4DED-B30F-A7A4B8A213F8}"/>
              </a:ext>
            </a:extLst>
          </p:cNvPr>
          <p:cNvSpPr txBox="1">
            <a:spLocks/>
          </p:cNvSpPr>
          <p:nvPr/>
        </p:nvSpPr>
        <p:spPr>
          <a:xfrm>
            <a:off x="397684" y="1635555"/>
            <a:ext cx="2604903" cy="50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Classical Potential Energy Function: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EB4C6-F439-470F-8739-15F072E55173}"/>
              </a:ext>
            </a:extLst>
          </p:cNvPr>
          <p:cNvSpPr/>
          <p:nvPr/>
        </p:nvSpPr>
        <p:spPr>
          <a:xfrm>
            <a:off x="2824711" y="6400328"/>
            <a:ext cx="5882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[1] Price, D.J., Brooks, C.L., 2002. Modern protein force fields behave comparably in molecular dynamics simulations. J. </a:t>
            </a:r>
            <a:r>
              <a:rPr lang="en-US" sz="1100" dirty="0" err="1">
                <a:effectLst/>
              </a:rPr>
              <a:t>Comput</a:t>
            </a:r>
            <a:r>
              <a:rPr lang="en-US" sz="1100" dirty="0">
                <a:effectLst/>
              </a:rPr>
              <a:t>. Chem. 23, 1045–1057.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D9962D-8CF9-46D4-AEC2-A5EF4A15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587" y="4483493"/>
            <a:ext cx="2955116" cy="98246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37EF3FA-6D7B-4C97-B30C-74F1BFD97FDC}"/>
              </a:ext>
            </a:extLst>
          </p:cNvPr>
          <p:cNvSpPr txBox="1">
            <a:spLocks/>
          </p:cNvSpPr>
          <p:nvPr/>
        </p:nvSpPr>
        <p:spPr>
          <a:xfrm>
            <a:off x="692324" y="1139682"/>
            <a:ext cx="1420956" cy="4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AMBER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9369F8-36C5-472C-B0F2-ABE164950723}"/>
              </a:ext>
            </a:extLst>
          </p:cNvPr>
          <p:cNvSpPr txBox="1">
            <a:spLocks/>
          </p:cNvSpPr>
          <p:nvPr/>
        </p:nvSpPr>
        <p:spPr>
          <a:xfrm>
            <a:off x="3734522" y="1149971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CHARMM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7FE660B-458C-4FA2-A436-5C1141A8453A}"/>
              </a:ext>
            </a:extLst>
          </p:cNvPr>
          <p:cNvSpPr txBox="1">
            <a:spLocks/>
          </p:cNvSpPr>
          <p:nvPr/>
        </p:nvSpPr>
        <p:spPr>
          <a:xfrm>
            <a:off x="6912958" y="1125022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OPLS-AA</a:t>
            </a:r>
          </a:p>
        </p:txBody>
      </p:sp>
    </p:spTree>
    <p:extLst>
      <p:ext uri="{BB962C8B-B14F-4D97-AF65-F5344CB8AC3E}">
        <p14:creationId xmlns:p14="http://schemas.microsoft.com/office/powerpoint/2010/main" val="156434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 differences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8CAC8-07B6-4C56-8172-D3A8E21D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53" y="3705657"/>
                <a:ext cx="8050894" cy="15379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AMBER and OPLS-AA uses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Fourier term in improper dihedral potential energy term and omit Urey-Bradly 1-3 interactions while CHARMM keeps all terms in the classical PE function</a:t>
                </a:r>
              </a:p>
              <a:p>
                <a:r>
                  <a:rPr lang="en-US" sz="1800" dirty="0"/>
                  <a:t>OPLS uses a geometric combining rule to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while AMBER and CHARMM combines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arithmetically. 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53" y="3705657"/>
                <a:ext cx="8050894" cy="1537937"/>
              </a:xfrm>
              <a:prstGeom prst="rect">
                <a:avLst/>
              </a:prstGeom>
              <a:blipFill>
                <a:blip r:embed="rId3"/>
                <a:stretch>
                  <a:fillRect l="-530" t="-4365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E09C20A-5901-4980-A723-C6F436EB5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3"/>
          <a:stretch/>
        </p:blipFill>
        <p:spPr>
          <a:xfrm>
            <a:off x="2604483" y="1614405"/>
            <a:ext cx="5201746" cy="203311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1EC365-9999-4DED-B30F-A7A4B8A213F8}"/>
              </a:ext>
            </a:extLst>
          </p:cNvPr>
          <p:cNvSpPr txBox="1">
            <a:spLocks/>
          </p:cNvSpPr>
          <p:nvPr/>
        </p:nvSpPr>
        <p:spPr>
          <a:xfrm>
            <a:off x="397684" y="1635555"/>
            <a:ext cx="2604903" cy="50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Classical Potential Energy Function: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EB4C6-F439-470F-8739-15F072E55173}"/>
              </a:ext>
            </a:extLst>
          </p:cNvPr>
          <p:cNvSpPr/>
          <p:nvPr/>
        </p:nvSpPr>
        <p:spPr>
          <a:xfrm>
            <a:off x="2824711" y="6400328"/>
            <a:ext cx="5882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[1] Price, D.J., Brooks, C.L., 2002. Modern protein force fields behave comparably in molecular dynamics simulations. J. </a:t>
            </a:r>
            <a:r>
              <a:rPr lang="en-US" sz="1100" dirty="0" err="1">
                <a:effectLst/>
              </a:rPr>
              <a:t>Comput</a:t>
            </a:r>
            <a:r>
              <a:rPr lang="en-US" sz="1100" dirty="0">
                <a:effectLst/>
              </a:rPr>
              <a:t>. Chem. 23, 1045–1057.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4936F-BA58-4148-95C9-A73AF4905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60" y="5284510"/>
            <a:ext cx="2143125" cy="542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669EF-6B9C-446A-A548-1722B6FF4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904" y="5351894"/>
            <a:ext cx="3270046" cy="38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F1E38-55D4-461B-A3B3-CF3A223AA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485" y="5930931"/>
            <a:ext cx="1972684" cy="36590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F6CCE0C-67C4-45C1-9EF2-57FADDDFCCC6}"/>
              </a:ext>
            </a:extLst>
          </p:cNvPr>
          <p:cNvSpPr txBox="1">
            <a:spLocks/>
          </p:cNvSpPr>
          <p:nvPr/>
        </p:nvSpPr>
        <p:spPr>
          <a:xfrm>
            <a:off x="692324" y="1139682"/>
            <a:ext cx="1420956" cy="4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AMBER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16D89C-2B62-4934-8A7A-C32DB42C1E92}"/>
              </a:ext>
            </a:extLst>
          </p:cNvPr>
          <p:cNvSpPr txBox="1">
            <a:spLocks/>
          </p:cNvSpPr>
          <p:nvPr/>
        </p:nvSpPr>
        <p:spPr>
          <a:xfrm>
            <a:off x="3734522" y="1149971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CHARMM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55A9FA-45BC-4321-BCE4-E15156A285A1}"/>
              </a:ext>
            </a:extLst>
          </p:cNvPr>
          <p:cNvSpPr txBox="1">
            <a:spLocks/>
          </p:cNvSpPr>
          <p:nvPr/>
        </p:nvSpPr>
        <p:spPr>
          <a:xfrm>
            <a:off x="6912958" y="1125022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OPLS-AA</a:t>
            </a:r>
          </a:p>
        </p:txBody>
      </p:sp>
    </p:spTree>
    <p:extLst>
      <p:ext uri="{BB962C8B-B14F-4D97-AF65-F5344CB8AC3E}">
        <p14:creationId xmlns:p14="http://schemas.microsoft.com/office/powerpoint/2010/main" val="198867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 differences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8CAC8-07B6-4C56-8172-D3A8E21D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53" y="3705657"/>
                <a:ext cx="8050894" cy="25122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AMBER and OPLS-AA uses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Fourier term in improper dihedral potential energy term and omit Urey-Bradly 1-3 interactions while CHARMM keeps all terms in the classical PE function</a:t>
                </a:r>
              </a:p>
              <a:p>
                <a:r>
                  <a:rPr lang="en-US" sz="1800" dirty="0"/>
                  <a:t>OPLS uses a geometric combining rule to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while AMBER and CHARMM combines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arithmetically. </a:t>
                </a:r>
              </a:p>
              <a:p>
                <a:r>
                  <a:rPr lang="en-US" sz="1800" dirty="0"/>
                  <a:t>Partial charges and Lennard–Jones parameters in OPLS are assigned empirically from iterative pure liquid and dilute solution simulations aimed at reproducing bulk condensed-phase properties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53" y="3705657"/>
                <a:ext cx="8050894" cy="2512263"/>
              </a:xfrm>
              <a:prstGeom prst="rect">
                <a:avLst/>
              </a:prstGeom>
              <a:blipFill>
                <a:blip r:embed="rId3"/>
                <a:stretch>
                  <a:fillRect l="-530" t="-2670" r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E09C20A-5901-4980-A723-C6F436EB5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3"/>
          <a:stretch/>
        </p:blipFill>
        <p:spPr>
          <a:xfrm>
            <a:off x="2604483" y="1614405"/>
            <a:ext cx="5201746" cy="203311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1EC365-9999-4DED-B30F-A7A4B8A213F8}"/>
              </a:ext>
            </a:extLst>
          </p:cNvPr>
          <p:cNvSpPr txBox="1">
            <a:spLocks/>
          </p:cNvSpPr>
          <p:nvPr/>
        </p:nvSpPr>
        <p:spPr>
          <a:xfrm>
            <a:off x="397684" y="1635555"/>
            <a:ext cx="2604903" cy="508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Classical Potential Energy Function: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EB4C6-F439-470F-8739-15F072E55173}"/>
              </a:ext>
            </a:extLst>
          </p:cNvPr>
          <p:cNvSpPr/>
          <p:nvPr/>
        </p:nvSpPr>
        <p:spPr>
          <a:xfrm>
            <a:off x="2824711" y="6400328"/>
            <a:ext cx="5882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[1] Price, D.J., Brooks, C.L., 2002. Modern protein force fields behave comparably in molecular dynamics simulations. J. </a:t>
            </a:r>
            <a:r>
              <a:rPr lang="en-US" sz="1100" dirty="0" err="1">
                <a:effectLst/>
              </a:rPr>
              <a:t>Comput</a:t>
            </a:r>
            <a:r>
              <a:rPr lang="en-US" sz="1100" dirty="0">
                <a:effectLst/>
              </a:rPr>
              <a:t>. Chem. 23, 1045–1057.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8B6B6D-AF6F-4138-989F-9D16AE614127}"/>
              </a:ext>
            </a:extLst>
          </p:cNvPr>
          <p:cNvSpPr txBox="1">
            <a:spLocks/>
          </p:cNvSpPr>
          <p:nvPr/>
        </p:nvSpPr>
        <p:spPr>
          <a:xfrm>
            <a:off x="692324" y="1139682"/>
            <a:ext cx="1420956" cy="4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AMBER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7C48FC-A5BD-4E09-9678-76778BB399BE}"/>
              </a:ext>
            </a:extLst>
          </p:cNvPr>
          <p:cNvSpPr txBox="1">
            <a:spLocks/>
          </p:cNvSpPr>
          <p:nvPr/>
        </p:nvSpPr>
        <p:spPr>
          <a:xfrm>
            <a:off x="3734522" y="1149971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CHARMM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D42E15-D4CE-4F6C-8446-13C4BBF8603E}"/>
              </a:ext>
            </a:extLst>
          </p:cNvPr>
          <p:cNvSpPr txBox="1">
            <a:spLocks/>
          </p:cNvSpPr>
          <p:nvPr/>
        </p:nvSpPr>
        <p:spPr>
          <a:xfrm>
            <a:off x="6912958" y="1125022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OPLS-AA</a:t>
            </a:r>
          </a:p>
        </p:txBody>
      </p:sp>
    </p:spTree>
    <p:extLst>
      <p:ext uri="{BB962C8B-B14F-4D97-AF65-F5344CB8AC3E}">
        <p14:creationId xmlns:p14="http://schemas.microsoft.com/office/powerpoint/2010/main" val="104458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FE1-7D97-4FC8-8C05-0EA78B95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Forcefield differences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5BB6C-2B04-4860-A563-54EB02188460}"/>
              </a:ext>
            </a:extLst>
          </p:cNvPr>
          <p:cNvSpPr txBox="1">
            <a:spLocks/>
          </p:cNvSpPr>
          <p:nvPr/>
        </p:nvSpPr>
        <p:spPr>
          <a:xfrm>
            <a:off x="692324" y="1139682"/>
            <a:ext cx="1420956" cy="4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AMBER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12539-80A0-4862-86B0-B28316088B72}"/>
              </a:ext>
            </a:extLst>
          </p:cNvPr>
          <p:cNvSpPr txBox="1">
            <a:spLocks/>
          </p:cNvSpPr>
          <p:nvPr/>
        </p:nvSpPr>
        <p:spPr>
          <a:xfrm>
            <a:off x="3734522" y="1149971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CHARMM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8CAC8-07B6-4C56-8172-D3A8E21D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70A3F9-741F-4196-A0A3-D0DEACFEA8BC}"/>
              </a:ext>
            </a:extLst>
          </p:cNvPr>
          <p:cNvSpPr txBox="1">
            <a:spLocks/>
          </p:cNvSpPr>
          <p:nvPr/>
        </p:nvSpPr>
        <p:spPr>
          <a:xfrm>
            <a:off x="6912958" y="1125022"/>
            <a:ext cx="1674956" cy="50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OPLS-AA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020" y="1728026"/>
                <a:ext cx="8050894" cy="4241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AMBER and OPLS-AA uses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Fourier term in improper dihedral potential energy term and omit Urey-Bradly 1-3 interactions while CHARMM keeps all terms in the classical PE function</a:t>
                </a:r>
              </a:p>
              <a:p>
                <a:r>
                  <a:rPr lang="en-US" sz="1800" dirty="0"/>
                  <a:t>OPLS uses a geometric combining rule to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while AMBER and CHARMM combines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/>
                  <a:t> arithmetically. </a:t>
                </a:r>
              </a:p>
              <a:p>
                <a:r>
                  <a:rPr lang="en-US" sz="1800" dirty="0"/>
                  <a:t>Partial charges and Lennard–Jones parameters in OPLS-AA are assigned empirically from iterative pure liquid and dilute solution simulations aimed at reproducing bulk condensed-phase properties</a:t>
                </a:r>
              </a:p>
              <a:p>
                <a:r>
                  <a:rPr lang="en-US" sz="1800" dirty="0"/>
                  <a:t>The AMBER uses partial charges derived from restrained electrostatic potential (RESP) fits to </a:t>
                </a:r>
                <a:r>
                  <a:rPr lang="en-US" sz="1800" i="1" dirty="0"/>
                  <a:t>ab initio </a:t>
                </a:r>
                <a:r>
                  <a:rPr lang="en-US" sz="1800" dirty="0"/>
                  <a:t>charge distributions obtained at the HF/6-31G* theory level</a:t>
                </a:r>
              </a:p>
              <a:p>
                <a:r>
                  <a:rPr lang="en-US" sz="1800" dirty="0"/>
                  <a:t>CHARMM parameters is largely fit to scaled </a:t>
                </a:r>
                <a:r>
                  <a:rPr lang="en-US" sz="1800" i="1" dirty="0"/>
                  <a:t>ab initio </a:t>
                </a:r>
                <a:r>
                  <a:rPr lang="en-US" sz="1800" dirty="0"/>
                  <a:t>interaction energies, also at the HF/6-31G* level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F102E42-9214-42B6-B378-26F2850D9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20" y="1728026"/>
                <a:ext cx="8050894" cy="4241390"/>
              </a:xfrm>
              <a:prstGeom prst="rect">
                <a:avLst/>
              </a:prstGeom>
              <a:blipFill>
                <a:blip r:embed="rId4"/>
                <a:stretch>
                  <a:fillRect l="-454" t="-1437" r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36EB4C6-F439-470F-8739-15F072E55173}"/>
              </a:ext>
            </a:extLst>
          </p:cNvPr>
          <p:cNvSpPr/>
          <p:nvPr/>
        </p:nvSpPr>
        <p:spPr>
          <a:xfrm>
            <a:off x="2824711" y="6400328"/>
            <a:ext cx="5882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[1] Price, D.J., Brooks, C.L., 2002. Modern protein force fields behave comparably in molecular dynamics simulations. J. </a:t>
            </a:r>
            <a:r>
              <a:rPr lang="en-US" sz="1100" dirty="0" err="1">
                <a:effectLst/>
              </a:rPr>
              <a:t>Comput</a:t>
            </a:r>
            <a:r>
              <a:rPr lang="en-US" sz="1100" dirty="0">
                <a:effectLst/>
              </a:rPr>
              <a:t>. Chem. 23, 1045–1057. </a:t>
            </a:r>
          </a:p>
        </p:txBody>
      </p:sp>
    </p:spTree>
    <p:extLst>
      <p:ext uri="{BB962C8B-B14F-4D97-AF65-F5344CB8AC3E}">
        <p14:creationId xmlns:p14="http://schemas.microsoft.com/office/powerpoint/2010/main" val="213839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Classical Molecular Dynamics?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0F2D4C-FE84-40B4-9007-B3B919F1E937}"/>
              </a:ext>
            </a:extLst>
          </p:cNvPr>
          <p:cNvSpPr txBox="1"/>
          <p:nvPr/>
        </p:nvSpPr>
        <p:spPr>
          <a:xfrm>
            <a:off x="857501" y="1079046"/>
            <a:ext cx="7236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Computational technique to model the time evolution of the motion of a classical many-body system, that allow for the calculation of equilibrium and transport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595B5-A0F1-4E7A-B656-151E9D82AC73}"/>
              </a:ext>
            </a:extLst>
          </p:cNvPr>
          <p:cNvSpPr/>
          <p:nvPr/>
        </p:nvSpPr>
        <p:spPr>
          <a:xfrm>
            <a:off x="1678554" y="3059092"/>
            <a:ext cx="2155905" cy="16739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2E6C1-68FF-4E22-A4C2-D34B29BF00E7}"/>
              </a:ext>
            </a:extLst>
          </p:cNvPr>
          <p:cNvCxnSpPr>
            <a:cxnSpLocks/>
          </p:cNvCxnSpPr>
          <p:nvPr/>
        </p:nvCxnSpPr>
        <p:spPr>
          <a:xfrm flipV="1">
            <a:off x="857501" y="304451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A739F-B69C-41EF-9001-BB36009E3ACA}"/>
              </a:ext>
            </a:extLst>
          </p:cNvPr>
          <p:cNvCxnSpPr>
            <a:cxnSpLocks/>
          </p:cNvCxnSpPr>
          <p:nvPr/>
        </p:nvCxnSpPr>
        <p:spPr>
          <a:xfrm flipV="1">
            <a:off x="2997643" y="306455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27750-2AB2-4913-B9E0-C7BB3D721FFF}"/>
              </a:ext>
            </a:extLst>
          </p:cNvPr>
          <p:cNvSpPr/>
          <p:nvPr/>
        </p:nvSpPr>
        <p:spPr>
          <a:xfrm>
            <a:off x="857501" y="3629990"/>
            <a:ext cx="2155905" cy="16739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97D31F-6A8A-4A63-B7FB-C9B6B838F20A}"/>
              </a:ext>
            </a:extLst>
          </p:cNvPr>
          <p:cNvCxnSpPr>
            <a:cxnSpLocks/>
          </p:cNvCxnSpPr>
          <p:nvPr/>
        </p:nvCxnSpPr>
        <p:spPr>
          <a:xfrm flipV="1">
            <a:off x="857501" y="4729127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F6EBAC-EB29-4C9D-92EA-884B9A637279}"/>
              </a:ext>
            </a:extLst>
          </p:cNvPr>
          <p:cNvCxnSpPr>
            <a:cxnSpLocks/>
          </p:cNvCxnSpPr>
          <p:nvPr/>
        </p:nvCxnSpPr>
        <p:spPr>
          <a:xfrm flipV="1">
            <a:off x="3005525" y="4732720"/>
            <a:ext cx="818360" cy="580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4C7E465-151F-4678-A2C3-C782E753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8503">
            <a:off x="1717536" y="3999057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F54A48B9-9452-4BED-BCC2-626346E4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5956">
            <a:off x="2273947" y="3813995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>
            <a:extLst>
              <a:ext uri="{FF2B5EF4-FFF2-40B4-BE49-F238E27FC236}">
                <a16:creationId xmlns:a16="http://schemas.microsoft.com/office/drawing/2014/main" id="{E6A835FD-673E-45DF-B619-7C9DD71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15111" y="4325363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DE04DA87-CC8C-4CD1-99DE-99914F86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54772">
            <a:off x="1227705" y="465746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>
            <a:extLst>
              <a:ext uri="{FF2B5EF4-FFF2-40B4-BE49-F238E27FC236}">
                <a16:creationId xmlns:a16="http://schemas.microsoft.com/office/drawing/2014/main" id="{4A4CCFD3-356B-49B8-9AB3-888ABFA4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57266">
            <a:off x="1220472" y="3856217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>
            <a:extLst>
              <a:ext uri="{FF2B5EF4-FFF2-40B4-BE49-F238E27FC236}">
                <a16:creationId xmlns:a16="http://schemas.microsoft.com/office/drawing/2014/main" id="{3A4D35A5-CE04-40D9-A23D-E091E658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57266">
            <a:off x="2364891" y="477469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lated image">
            <a:extLst>
              <a:ext uri="{FF2B5EF4-FFF2-40B4-BE49-F238E27FC236}">
                <a16:creationId xmlns:a16="http://schemas.microsoft.com/office/drawing/2014/main" id="{6C473738-4570-4FC9-B77A-47C66C41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1698">
            <a:off x="3126596" y="3977084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7BF234F0-379E-40D5-BE25-96B37856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5326">
            <a:off x="2649012" y="4275781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C21A81FE-B812-4B28-A6EA-9F12934B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8503">
            <a:off x="1651282" y="4855515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3F2D468D-5F9D-40AE-8F34-B76E9E8A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437">
            <a:off x="1941923" y="3275236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lated image">
            <a:extLst>
              <a:ext uri="{FF2B5EF4-FFF2-40B4-BE49-F238E27FC236}">
                <a16:creationId xmlns:a16="http://schemas.microsoft.com/office/drawing/2014/main" id="{B76D23BD-DCFF-4C19-B42F-31BA91C2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4366">
            <a:off x="2743652" y="3201492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32DFC0A3-422C-4826-A3EF-405705078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4366">
            <a:off x="3141953" y="4522308"/>
            <a:ext cx="408013" cy="2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38BC5F-1856-4E57-83CA-47A566D13559}"/>
              </a:ext>
            </a:extLst>
          </p:cNvPr>
          <p:cNvSpPr txBox="1"/>
          <p:nvPr/>
        </p:nvSpPr>
        <p:spPr>
          <a:xfrm>
            <a:off x="4288072" y="2321752"/>
            <a:ext cx="35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Characteristics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CB9F-FA1E-4C7D-A31E-79712335B30B}"/>
              </a:ext>
            </a:extLst>
          </p:cNvPr>
          <p:cNvSpPr txBox="1"/>
          <p:nvPr/>
        </p:nvSpPr>
        <p:spPr>
          <a:xfrm>
            <a:off x="4216763" y="2859851"/>
            <a:ext cx="26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descriptors: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B26EE-903C-4DD0-98C2-F29C21336426}"/>
                  </a:ext>
                </a:extLst>
              </p:cNvPr>
              <p:cNvSpPr txBox="1"/>
              <p:nvPr/>
            </p:nvSpPr>
            <p:spPr>
              <a:xfrm>
                <a:off x="6764232" y="2816335"/>
                <a:ext cx="2155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3B26EE-903C-4DD0-98C2-F29C21336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232" y="2816335"/>
                <a:ext cx="2155905" cy="369332"/>
              </a:xfrm>
              <a:prstGeom prst="rect">
                <a:avLst/>
              </a:prstGeom>
              <a:blipFill>
                <a:blip r:embed="rId5"/>
                <a:stretch>
                  <a:fillRect l="-283" t="-213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BA59E05-0C9D-4CC1-ABC5-1DFD57695EDF}"/>
              </a:ext>
            </a:extLst>
          </p:cNvPr>
          <p:cNvSpPr txBox="1"/>
          <p:nvPr/>
        </p:nvSpPr>
        <p:spPr>
          <a:xfrm>
            <a:off x="4216763" y="4417075"/>
            <a:ext cx="26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6F0456-6B72-49ED-8594-07D102490FBC}"/>
                  </a:ext>
                </a:extLst>
              </p:cNvPr>
              <p:cNvSpPr txBox="1"/>
              <p:nvPr/>
            </p:nvSpPr>
            <p:spPr>
              <a:xfrm>
                <a:off x="5062465" y="3298493"/>
                <a:ext cx="3732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Coordinates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6F0456-6B72-49ED-8594-07D102490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65" y="3298493"/>
                <a:ext cx="3732742" cy="369332"/>
              </a:xfrm>
              <a:prstGeom prst="rect">
                <a:avLst/>
              </a:prstGeom>
              <a:blipFill>
                <a:blip r:embed="rId6"/>
                <a:stretch>
                  <a:fillRect l="-130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750711-D89C-471B-ACF4-2D132E0875F3}"/>
                  </a:ext>
                </a:extLst>
              </p:cNvPr>
              <p:cNvSpPr txBox="1"/>
              <p:nvPr/>
            </p:nvSpPr>
            <p:spPr>
              <a:xfrm>
                <a:off x="5062465" y="3814456"/>
                <a:ext cx="408153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Momenta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)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750711-D89C-471B-ACF4-2D132E087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65" y="3814456"/>
                <a:ext cx="4081535" cy="515526"/>
              </a:xfrm>
              <a:prstGeom prst="rect">
                <a:avLst/>
              </a:prstGeom>
              <a:blipFill>
                <a:blip r:embed="rId7"/>
                <a:stretch>
                  <a:fillRect l="-11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23D996-5FFE-405A-B23D-FEBEC407DEA0}"/>
                  </a:ext>
                </a:extLst>
              </p:cNvPr>
              <p:cNvSpPr txBox="1"/>
              <p:nvPr/>
            </p:nvSpPr>
            <p:spPr>
              <a:xfrm>
                <a:off x="3343014" y="5045703"/>
                <a:ext cx="3450732" cy="68345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23D996-5FFE-405A-B23D-FEBEC407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014" y="5045703"/>
                <a:ext cx="3450732" cy="683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5EDC58-A7A6-48D7-8718-0B8ECAD18545}"/>
                  </a:ext>
                </a:extLst>
              </p:cNvPr>
              <p:cNvSpPr txBox="1"/>
              <p:nvPr/>
            </p:nvSpPr>
            <p:spPr>
              <a:xfrm>
                <a:off x="6338020" y="5000351"/>
                <a:ext cx="2986180" cy="6658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5EDC58-A7A6-48D7-8718-0B8ECAD18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020" y="5000351"/>
                <a:ext cx="2986180" cy="665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1B921DB-9D6C-4122-A64D-CE1CADCC78F0}"/>
              </a:ext>
            </a:extLst>
          </p:cNvPr>
          <p:cNvSpPr txBox="1"/>
          <p:nvPr/>
        </p:nvSpPr>
        <p:spPr>
          <a:xfrm>
            <a:off x="0" y="5983109"/>
            <a:ext cx="9143999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en-US" sz="16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differentiable pair potential to ensure realistic atomic dynamics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1B1C-08CD-472E-B119-7396C256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D3A32-DE3A-418B-942C-7B225C97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507673-795E-4CE3-8076-433BDE0B52BE}"/>
              </a:ext>
            </a:extLst>
          </p:cNvPr>
          <p:cNvSpPr txBox="1">
            <a:spLocks/>
          </p:cNvSpPr>
          <p:nvPr/>
        </p:nvSpPr>
        <p:spPr>
          <a:xfrm>
            <a:off x="546553" y="1308305"/>
            <a:ext cx="8050894" cy="4241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Classical MD is a computational technique to model the time evolution of the motion of a classical many-body system, that allow for the calculation of equilibrium and transport properties</a:t>
            </a:r>
          </a:p>
          <a:p>
            <a:r>
              <a:rPr lang="en-US" sz="1800" dirty="0"/>
              <a:t>MD needs a differentiable pair potential to ensure realistic atomic dynamics</a:t>
            </a:r>
          </a:p>
          <a:p>
            <a:r>
              <a:rPr lang="en-US" sz="1800" dirty="0"/>
              <a:t>Forces on atoms are dependent on bonded and non-bonded interactions</a:t>
            </a:r>
          </a:p>
          <a:p>
            <a:r>
              <a:rPr lang="en-US" sz="1800" dirty="0"/>
              <a:t>Velocity </a:t>
            </a:r>
            <a:r>
              <a:rPr lang="en-US" sz="1800" dirty="0" err="1"/>
              <a:t>verlet</a:t>
            </a:r>
            <a:r>
              <a:rPr lang="en-US" sz="1800" dirty="0"/>
              <a:t> integrator and </a:t>
            </a:r>
            <a:r>
              <a:rPr lang="en-US" sz="1800" dirty="0" err="1"/>
              <a:t>verlet</a:t>
            </a:r>
            <a:r>
              <a:rPr lang="en-US" sz="1800" dirty="0"/>
              <a:t> buffer scheme with cluster of particles are used best used for simulations with temp and pressure coupling </a:t>
            </a:r>
          </a:p>
          <a:p>
            <a:r>
              <a:rPr lang="en-US" sz="1800" dirty="0"/>
              <a:t>Forcefields contain the atomic parameters important in calculating bond, angle and torsional potential energies needed to time evolution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727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Classical Molecular Dynamics?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360539"/>
            <a:ext cx="55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[2]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http://people.virginia.edu/~lz2n/mse627/notes/Potentials.pdf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D2DF9-A1F8-4294-B3B5-59345B22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9" y="1545996"/>
            <a:ext cx="8027444" cy="35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Non-bonded force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/>
              <p:nvPr/>
            </p:nvSpPr>
            <p:spPr>
              <a:xfrm>
                <a:off x="152892" y="1117871"/>
                <a:ext cx="4761818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2" y="1117871"/>
                <a:ext cx="4761818" cy="458011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AA9A949-3F44-4ED2-A1B3-E41F60536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712" y="1013986"/>
            <a:ext cx="2060487" cy="9655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C51125-E74F-4D55-8CA5-D6ED7E1BADBB}"/>
              </a:ext>
            </a:extLst>
          </p:cNvPr>
          <p:cNvCxnSpPr>
            <a:cxnSpLocks/>
          </p:cNvCxnSpPr>
          <p:nvPr/>
        </p:nvCxnSpPr>
        <p:spPr>
          <a:xfrm flipH="1">
            <a:off x="270934" y="1998536"/>
            <a:ext cx="8425184" cy="244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D7206B-4EF0-4FE8-AC56-54A51147A11A}"/>
              </a:ext>
            </a:extLst>
          </p:cNvPr>
          <p:cNvSpPr/>
          <p:nvPr/>
        </p:nvSpPr>
        <p:spPr>
          <a:xfrm rot="5400000">
            <a:off x="3301125" y="706541"/>
            <a:ext cx="413892" cy="195091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10C44-E88E-48B0-A6B3-16B87EC4F5E1}"/>
              </a:ext>
            </a:extLst>
          </p:cNvPr>
          <p:cNvCxnSpPr>
            <a:cxnSpLocks/>
          </p:cNvCxnSpPr>
          <p:nvPr/>
        </p:nvCxnSpPr>
        <p:spPr>
          <a:xfrm flipV="1">
            <a:off x="270934" y="2010760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1E0AC-664C-4628-94D2-3F49C7CEEAE3}"/>
              </a:ext>
            </a:extLst>
          </p:cNvPr>
          <p:cNvCxnSpPr>
            <a:cxnSpLocks/>
          </p:cNvCxnSpPr>
          <p:nvPr/>
        </p:nvCxnSpPr>
        <p:spPr>
          <a:xfrm flipV="1">
            <a:off x="8690133" y="2022985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A2AB4C50-79D1-466C-B707-26A5BC24F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629" y="2203357"/>
            <a:ext cx="2945227" cy="6728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BF9974-4671-42CF-B7A9-1F8A8713A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37" y="3254129"/>
            <a:ext cx="3973594" cy="9192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382FD8C-8299-45F5-8CC1-004B7FBD8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891" y="1180734"/>
            <a:ext cx="1309866" cy="6506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DB84CB4-5AAD-4052-9734-C1ED176C24ED}"/>
              </a:ext>
            </a:extLst>
          </p:cNvPr>
          <p:cNvSpPr txBox="1"/>
          <p:nvPr/>
        </p:nvSpPr>
        <p:spPr>
          <a:xfrm>
            <a:off x="1105843" y="2725513"/>
            <a:ext cx="435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2-body interactions are considered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B72950-C884-465A-B6BE-6762D03FD1C8}"/>
              </a:ext>
            </a:extLst>
          </p:cNvPr>
          <p:cNvSpPr txBox="1"/>
          <p:nvPr/>
        </p:nvSpPr>
        <p:spPr>
          <a:xfrm>
            <a:off x="177070" y="4136579"/>
            <a:ext cx="409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Lennard-Jones Potential (Van der Waals (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interactions) 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36B5689-4FE0-44BA-842E-3D7CC5032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365" y="3056561"/>
            <a:ext cx="4733753" cy="35348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8B65B2-D841-4BA0-835C-EE2CCAA9D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8144" y="2145419"/>
            <a:ext cx="2945227" cy="81080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6A75E1-58E3-4053-98C5-A03FD08F2157}"/>
              </a:ext>
            </a:extLst>
          </p:cNvPr>
          <p:cNvCxnSpPr/>
          <p:nvPr/>
        </p:nvCxnSpPr>
        <p:spPr>
          <a:xfrm>
            <a:off x="4862856" y="5225774"/>
            <a:ext cx="354051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79146D-7395-484A-916D-93C00ED0E888}"/>
              </a:ext>
            </a:extLst>
          </p:cNvPr>
          <p:cNvCxnSpPr/>
          <p:nvPr/>
        </p:nvCxnSpPr>
        <p:spPr>
          <a:xfrm>
            <a:off x="5574196" y="5225774"/>
            <a:ext cx="0" cy="544381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C0C1D423-4305-4BC3-B7D9-0256027F5DA9}"/>
                  </a:ext>
                </a:extLst>
              </p:cNvPr>
              <p:cNvSpPr txBox="1"/>
              <p:nvPr/>
            </p:nvSpPr>
            <p:spPr>
              <a:xfrm>
                <a:off x="5569021" y="5328771"/>
                <a:ext cx="279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C0C1D423-4305-4BC3-B7D9-0256027F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21" y="5328771"/>
                <a:ext cx="2796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A4146D-94B0-4A80-9041-07353110E074}"/>
                  </a:ext>
                </a:extLst>
              </p:cNvPr>
              <p:cNvSpPr txBox="1"/>
              <p:nvPr/>
            </p:nvSpPr>
            <p:spPr>
              <a:xfrm>
                <a:off x="4835630" y="4823966"/>
                <a:ext cx="279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A4146D-94B0-4A80-9041-07353110E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30" y="4823966"/>
                <a:ext cx="279697" cy="369332"/>
              </a:xfrm>
              <a:prstGeom prst="rect">
                <a:avLst/>
              </a:prstGeom>
              <a:blipFill>
                <a:blip r:embed="rId12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7D5CDD-9246-40D4-985F-4BB52389B7F8}"/>
              </a:ext>
            </a:extLst>
          </p:cNvPr>
          <p:cNvCxnSpPr>
            <a:cxnSpLocks/>
          </p:cNvCxnSpPr>
          <p:nvPr/>
        </p:nvCxnSpPr>
        <p:spPr>
          <a:xfrm>
            <a:off x="4862856" y="5142759"/>
            <a:ext cx="263737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4ECD50-ACFA-4B47-A04E-DDF78821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15" y="2888644"/>
            <a:ext cx="4157460" cy="353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Non-bonded force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/>
              <p:nvPr/>
            </p:nvSpPr>
            <p:spPr>
              <a:xfrm>
                <a:off x="219808" y="1096336"/>
                <a:ext cx="4761818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8" y="1096336"/>
                <a:ext cx="4761818" cy="458011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AA9A949-3F44-4ED2-A1B3-E41F60536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628" y="992451"/>
            <a:ext cx="2060487" cy="9655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C51125-E74F-4D55-8CA5-D6ED7E1BADBB}"/>
              </a:ext>
            </a:extLst>
          </p:cNvPr>
          <p:cNvCxnSpPr>
            <a:cxnSpLocks/>
          </p:cNvCxnSpPr>
          <p:nvPr/>
        </p:nvCxnSpPr>
        <p:spPr>
          <a:xfrm flipH="1">
            <a:off x="337850" y="1977001"/>
            <a:ext cx="8425184" cy="244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D7206B-4EF0-4FE8-AC56-54A51147A11A}"/>
              </a:ext>
            </a:extLst>
          </p:cNvPr>
          <p:cNvSpPr/>
          <p:nvPr/>
        </p:nvSpPr>
        <p:spPr>
          <a:xfrm rot="5400000">
            <a:off x="3368041" y="685006"/>
            <a:ext cx="413892" cy="1950910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10C44-E88E-48B0-A6B3-16B87EC4F5E1}"/>
              </a:ext>
            </a:extLst>
          </p:cNvPr>
          <p:cNvCxnSpPr>
            <a:cxnSpLocks/>
          </p:cNvCxnSpPr>
          <p:nvPr/>
        </p:nvCxnSpPr>
        <p:spPr>
          <a:xfrm flipV="1">
            <a:off x="337850" y="1989225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1E0AC-664C-4628-94D2-3F49C7CEEAE3}"/>
              </a:ext>
            </a:extLst>
          </p:cNvPr>
          <p:cNvCxnSpPr>
            <a:cxnSpLocks/>
          </p:cNvCxnSpPr>
          <p:nvPr/>
        </p:nvCxnSpPr>
        <p:spPr>
          <a:xfrm flipV="1">
            <a:off x="8757049" y="2001450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0BF9974-4671-42CF-B7A9-1F8A8713A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53" y="3232594"/>
            <a:ext cx="3973594" cy="91926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F5ADD8E-BF91-44CA-8136-543461EF9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16" y="4829355"/>
            <a:ext cx="2159899" cy="9192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382FD8C-8299-45F5-8CC1-004B7FBD8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4807" y="1159199"/>
            <a:ext cx="1309866" cy="65065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8B72950-C884-465A-B6BE-6762D03FD1C8}"/>
              </a:ext>
            </a:extLst>
          </p:cNvPr>
          <p:cNvSpPr txBox="1"/>
          <p:nvPr/>
        </p:nvSpPr>
        <p:spPr>
          <a:xfrm>
            <a:off x="243986" y="4115044"/>
            <a:ext cx="409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Lennard-Jones Potential (Van der Waals (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VdW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interactions) 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6F4836-50BA-4DF9-8A93-CA61FB8CD47B}"/>
              </a:ext>
            </a:extLst>
          </p:cNvPr>
          <p:cNvSpPr txBox="1"/>
          <p:nvPr/>
        </p:nvSpPr>
        <p:spPr>
          <a:xfrm>
            <a:off x="337850" y="5606217"/>
            <a:ext cx="283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potential (Coulombic interactions)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DC82C0-5794-4A53-BE20-6D5059055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4545" y="2181822"/>
            <a:ext cx="2945227" cy="6728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45C36B-C5FA-4747-9234-A283C2528792}"/>
              </a:ext>
            </a:extLst>
          </p:cNvPr>
          <p:cNvSpPr txBox="1"/>
          <p:nvPr/>
        </p:nvSpPr>
        <p:spPr>
          <a:xfrm>
            <a:off x="1172759" y="2703978"/>
            <a:ext cx="435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2-body interactions are considered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B4E548-C8D4-4FB6-9A3F-A9DB9D4EFD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060" y="2123884"/>
            <a:ext cx="2945227" cy="810804"/>
          </a:xfrm>
          <a:prstGeom prst="rect">
            <a:avLst/>
          </a:prstGeom>
        </p:spPr>
      </p:pic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1AC877F3-73AF-4238-8BBC-EFBC95FEBF94}"/>
              </a:ext>
            </a:extLst>
          </p:cNvPr>
          <p:cNvSpPr/>
          <p:nvPr/>
        </p:nvSpPr>
        <p:spPr>
          <a:xfrm>
            <a:off x="1684942" y="3511620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A73EA8E5-1F06-4BF4-B966-FCCF65D8922C}"/>
              </a:ext>
            </a:extLst>
          </p:cNvPr>
          <p:cNvSpPr/>
          <p:nvPr/>
        </p:nvSpPr>
        <p:spPr>
          <a:xfrm>
            <a:off x="2289800" y="3343989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18F16C4-BFEE-4CE7-969F-82624F8FC97A}"/>
              </a:ext>
            </a:extLst>
          </p:cNvPr>
          <p:cNvSpPr/>
          <p:nvPr/>
        </p:nvSpPr>
        <p:spPr>
          <a:xfrm>
            <a:off x="2515645" y="4729936"/>
            <a:ext cx="616291" cy="559051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C335CCFB-E200-46A8-AE51-7A27C6788EEF}"/>
              </a:ext>
            </a:extLst>
          </p:cNvPr>
          <p:cNvSpPr/>
          <p:nvPr/>
        </p:nvSpPr>
        <p:spPr>
          <a:xfrm>
            <a:off x="2368845" y="5237947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2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Image result for electrostatic potential map">
            <a:extLst>
              <a:ext uri="{FF2B5EF4-FFF2-40B4-BE49-F238E27FC236}">
                <a16:creationId xmlns:a16="http://schemas.microsoft.com/office/drawing/2014/main" id="{7841F7AF-E87A-4FAC-AD17-744695486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58703" r="51997"/>
          <a:stretch/>
        </p:blipFill>
        <p:spPr bwMode="auto">
          <a:xfrm>
            <a:off x="712067" y="3892770"/>
            <a:ext cx="2226735" cy="20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Parametrization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360539"/>
            <a:ext cx="558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[2]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http://people.virginia.edu/~lz2n/mse627/notes/Potentials.pdf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electrostatic potential map">
            <a:extLst>
              <a:ext uri="{FF2B5EF4-FFF2-40B4-BE49-F238E27FC236}">
                <a16:creationId xmlns:a16="http://schemas.microsoft.com/office/drawing/2014/main" id="{13F70A74-C5FC-4549-989C-E9351DB71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18586" r="51997" b="41863"/>
          <a:stretch/>
        </p:blipFill>
        <p:spPr bwMode="auto">
          <a:xfrm>
            <a:off x="583893" y="1211855"/>
            <a:ext cx="2226735" cy="195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AA001F9-CA73-43CD-AA5B-3680C9FBB91A}"/>
              </a:ext>
            </a:extLst>
          </p:cNvPr>
          <p:cNvSpPr/>
          <p:nvPr/>
        </p:nvSpPr>
        <p:spPr>
          <a:xfrm>
            <a:off x="3789802" y="1677708"/>
            <a:ext cx="1288973" cy="513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C3B1FC32-C300-4A31-9174-894FF5DB2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99"/>
          <a:stretch/>
        </p:blipFill>
        <p:spPr bwMode="auto">
          <a:xfrm rot="10800000">
            <a:off x="6476317" y="1527239"/>
            <a:ext cx="1694831" cy="81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3BCE5AF0-3192-4B03-BFAA-E7FFDA63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26" y="3255484"/>
            <a:ext cx="2095014" cy="24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729BE-219A-4B78-9A1E-225F021146B1}"/>
                  </a:ext>
                </a:extLst>
              </p:cNvPr>
              <p:cNvSpPr txBox="1"/>
              <p:nvPr/>
            </p:nvSpPr>
            <p:spPr>
              <a:xfrm>
                <a:off x="7719456" y="1804521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729BE-219A-4B78-9A1E-225F0211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56" y="1804521"/>
                <a:ext cx="451692" cy="369332"/>
              </a:xfrm>
              <a:prstGeom prst="rect">
                <a:avLst/>
              </a:prstGeom>
              <a:blipFill>
                <a:blip r:embed="rId7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E3C88D-5558-45C2-A96F-63CE616843F3}"/>
                  </a:ext>
                </a:extLst>
              </p:cNvPr>
              <p:cNvSpPr txBox="1"/>
              <p:nvPr/>
            </p:nvSpPr>
            <p:spPr>
              <a:xfrm>
                <a:off x="6416277" y="1825910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E3C88D-5558-45C2-A96F-63CE6168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77" y="1825910"/>
                <a:ext cx="451692" cy="369332"/>
              </a:xfrm>
              <a:prstGeom prst="rect">
                <a:avLst/>
              </a:prstGeom>
              <a:blipFill>
                <a:blip r:embed="rId8"/>
                <a:stretch>
                  <a:fillRect r="-40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C18789-41E1-4723-BBB8-B5BE5AADE8D8}"/>
                  </a:ext>
                </a:extLst>
              </p:cNvPr>
              <p:cNvSpPr txBox="1"/>
              <p:nvPr/>
            </p:nvSpPr>
            <p:spPr>
              <a:xfrm>
                <a:off x="7097886" y="2244370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C18789-41E1-4723-BBB8-B5BE5AAD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886" y="2244370"/>
                <a:ext cx="45169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8BD7A5-1CE5-4651-A603-269750C2B9E3}"/>
                  </a:ext>
                </a:extLst>
              </p:cNvPr>
              <p:cNvSpPr txBox="1"/>
              <p:nvPr/>
            </p:nvSpPr>
            <p:spPr>
              <a:xfrm>
                <a:off x="7323732" y="3032163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8BD7A5-1CE5-4651-A603-269750C2B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732" y="3032163"/>
                <a:ext cx="451692" cy="369332"/>
              </a:xfrm>
              <a:prstGeom prst="rect">
                <a:avLst/>
              </a:prstGeom>
              <a:blipFill>
                <a:blip r:embed="rId10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BC4416-AA81-4E6B-95D4-B531B72521F8}"/>
                  </a:ext>
                </a:extLst>
              </p:cNvPr>
              <p:cNvSpPr txBox="1"/>
              <p:nvPr/>
            </p:nvSpPr>
            <p:spPr>
              <a:xfrm>
                <a:off x="8171148" y="3988795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BC4416-AA81-4E6B-95D4-B531B725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48" y="3988795"/>
                <a:ext cx="451692" cy="369332"/>
              </a:xfrm>
              <a:prstGeom prst="rect">
                <a:avLst/>
              </a:prstGeom>
              <a:blipFill>
                <a:blip r:embed="rId11"/>
                <a:stretch>
                  <a:fillRect r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2A68EE-7DA8-4B3E-982B-A1A5171E3F9E}"/>
                  </a:ext>
                </a:extLst>
              </p:cNvPr>
              <p:cNvSpPr txBox="1"/>
              <p:nvPr/>
            </p:nvSpPr>
            <p:spPr>
              <a:xfrm>
                <a:off x="8145394" y="5053835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2A68EE-7DA8-4B3E-982B-A1A5171E3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94" y="5053835"/>
                <a:ext cx="451692" cy="369332"/>
              </a:xfrm>
              <a:prstGeom prst="rect">
                <a:avLst/>
              </a:prstGeom>
              <a:blipFill>
                <a:blip r:embed="rId12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7C09A4-192F-4E27-ABFD-9E0C71C53A6D}"/>
                  </a:ext>
                </a:extLst>
              </p:cNvPr>
              <p:cNvSpPr txBox="1"/>
              <p:nvPr/>
            </p:nvSpPr>
            <p:spPr>
              <a:xfrm>
                <a:off x="7097886" y="5585659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7C09A4-192F-4E27-ABFD-9E0C71C53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886" y="5585659"/>
                <a:ext cx="451692" cy="369332"/>
              </a:xfrm>
              <a:prstGeom prst="rect">
                <a:avLst/>
              </a:prstGeom>
              <a:blipFill>
                <a:blip r:embed="rId13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B42D0B-B6B0-4528-8AD3-C7CE95EAA807}"/>
                  </a:ext>
                </a:extLst>
              </p:cNvPr>
              <p:cNvSpPr txBox="1"/>
              <p:nvPr/>
            </p:nvSpPr>
            <p:spPr>
              <a:xfrm>
                <a:off x="6186749" y="5146095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B42D0B-B6B0-4528-8AD3-C7CE95EA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49" y="5146095"/>
                <a:ext cx="451692" cy="369332"/>
              </a:xfrm>
              <a:prstGeom prst="rect">
                <a:avLst/>
              </a:prstGeom>
              <a:blipFill>
                <a:blip r:embed="rId14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54ECB5-7B9E-4EE7-8E5E-B3C2FBBEE756}"/>
                  </a:ext>
                </a:extLst>
              </p:cNvPr>
              <p:cNvSpPr txBox="1"/>
              <p:nvPr/>
            </p:nvSpPr>
            <p:spPr>
              <a:xfrm>
                <a:off x="5960903" y="4036816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54ECB5-7B9E-4EE7-8E5E-B3C2FBBEE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03" y="4036816"/>
                <a:ext cx="451692" cy="369332"/>
              </a:xfrm>
              <a:prstGeom prst="rect">
                <a:avLst/>
              </a:prstGeom>
              <a:blipFill>
                <a:blip r:embed="rId15"/>
                <a:stretch>
                  <a:fillRect r="-405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1E6C62-74B4-4463-807A-E6D3954D62CB}"/>
                  </a:ext>
                </a:extLst>
              </p:cNvPr>
              <p:cNvSpPr txBox="1"/>
              <p:nvPr/>
            </p:nvSpPr>
            <p:spPr>
              <a:xfrm>
                <a:off x="6593343" y="3792308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1E6C62-74B4-4463-807A-E6D3954D6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43" y="3792308"/>
                <a:ext cx="451692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30FDB-5775-49AD-9F78-876AD318390F}"/>
                  </a:ext>
                </a:extLst>
              </p:cNvPr>
              <p:cNvSpPr txBox="1"/>
              <p:nvPr/>
            </p:nvSpPr>
            <p:spPr>
              <a:xfrm>
                <a:off x="7354708" y="3650563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30FDB-5775-49AD-9F78-876AD318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08" y="3650563"/>
                <a:ext cx="451692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8574FC-01E8-478C-BDE4-35343FDF1DA3}"/>
                  </a:ext>
                </a:extLst>
              </p:cNvPr>
              <p:cNvSpPr txBox="1"/>
              <p:nvPr/>
            </p:nvSpPr>
            <p:spPr>
              <a:xfrm>
                <a:off x="6827302" y="4914034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8574FC-01E8-478C-BDE4-35343FDF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02" y="4914034"/>
                <a:ext cx="45169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092CBB-26AE-40E8-8AA3-21DACDC78D0A}"/>
                  </a:ext>
                </a:extLst>
              </p:cNvPr>
              <p:cNvSpPr txBox="1"/>
              <p:nvPr/>
            </p:nvSpPr>
            <p:spPr>
              <a:xfrm>
                <a:off x="7450634" y="4759211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092CBB-26AE-40E8-8AA3-21DACDC7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34" y="4759211"/>
                <a:ext cx="451692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7514C7-3752-4BB0-A2BE-B1A87B27F845}"/>
                  </a:ext>
                </a:extLst>
              </p:cNvPr>
              <p:cNvSpPr txBox="1"/>
              <p:nvPr/>
            </p:nvSpPr>
            <p:spPr>
              <a:xfrm>
                <a:off x="7777565" y="4139604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7514C7-3752-4BB0-A2BE-B1A87B27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565" y="4139604"/>
                <a:ext cx="451692" cy="369332"/>
              </a:xfrm>
              <a:prstGeom prst="rect">
                <a:avLst/>
              </a:prstGeom>
              <a:blipFill>
                <a:blip r:embed="rId2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6AED4C-B8A9-4AA3-BF97-CCD8735C9EA7}"/>
                  </a:ext>
                </a:extLst>
              </p:cNvPr>
              <p:cNvSpPr txBox="1"/>
              <p:nvPr/>
            </p:nvSpPr>
            <p:spPr>
              <a:xfrm>
                <a:off x="6408529" y="4399530"/>
                <a:ext cx="451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6AED4C-B8A9-4AA3-BF97-CCD8735C9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29" y="4399530"/>
                <a:ext cx="451692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9BFDDE73-6213-4127-B177-AD208439F58A}"/>
              </a:ext>
            </a:extLst>
          </p:cNvPr>
          <p:cNvSpPr/>
          <p:nvPr/>
        </p:nvSpPr>
        <p:spPr>
          <a:xfrm>
            <a:off x="3778206" y="4725425"/>
            <a:ext cx="1288973" cy="513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A377D-4F37-4B25-85BC-D62A9D9D8245}"/>
              </a:ext>
            </a:extLst>
          </p:cNvPr>
          <p:cNvSpPr txBox="1"/>
          <p:nvPr/>
        </p:nvSpPr>
        <p:spPr>
          <a:xfrm>
            <a:off x="2507920" y="2521648"/>
            <a:ext cx="435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1) Calculate electrostatic potential at each atomic position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CEAF7-120C-4A17-9FF2-FFC856AF3DDD}"/>
              </a:ext>
            </a:extLst>
          </p:cNvPr>
          <p:cNvSpPr txBox="1"/>
          <p:nvPr/>
        </p:nvSpPr>
        <p:spPr>
          <a:xfrm>
            <a:off x="2507919" y="3433441"/>
            <a:ext cx="435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2) Calculate charges, ensuring static charges equal charge of molecule </a:t>
            </a:r>
          </a:p>
        </p:txBody>
      </p:sp>
    </p:spTree>
    <p:extLst>
      <p:ext uri="{BB962C8B-B14F-4D97-AF65-F5344CB8AC3E}">
        <p14:creationId xmlns:p14="http://schemas.microsoft.com/office/powerpoint/2010/main" val="312282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235B-FED4-45DA-9485-5AD983E5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Non-bonded force calculation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77DFC8-5867-41E5-ABA1-D7458EE32C7B}"/>
              </a:ext>
            </a:extLst>
          </p:cNvPr>
          <p:cNvSpPr/>
          <p:nvPr/>
        </p:nvSpPr>
        <p:spPr>
          <a:xfrm>
            <a:off x="3268181" y="6559892"/>
            <a:ext cx="5286373" cy="2100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http://</a:t>
            </a:r>
            <a:r>
              <a:rPr lang="en-US" sz="1000" dirty="0" err="1"/>
              <a:t>cbio.bmt.tue.nl</a:t>
            </a:r>
            <a:r>
              <a:rPr lang="en-US" sz="1000" dirty="0"/>
              <a:t>/</a:t>
            </a:r>
            <a:r>
              <a:rPr lang="en-US" sz="1000" dirty="0" err="1"/>
              <a:t>pumma</a:t>
            </a:r>
            <a:r>
              <a:rPr lang="en-US" sz="1000" dirty="0"/>
              <a:t>/</a:t>
            </a:r>
            <a:r>
              <a:rPr lang="en-US" sz="1000" dirty="0" err="1"/>
              <a:t>index.php</a:t>
            </a:r>
            <a:r>
              <a:rPr lang="en-US" sz="1000" dirty="0"/>
              <a:t>/Theory/Potentials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E6860-E399-476C-8FF1-726B75D90EA3}"/>
              </a:ext>
            </a:extLst>
          </p:cNvPr>
          <p:cNvSpPr txBox="1"/>
          <p:nvPr/>
        </p:nvSpPr>
        <p:spPr>
          <a:xfrm>
            <a:off x="3268181" y="6410347"/>
            <a:ext cx="5185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Frenkel and Smit, </a:t>
            </a:r>
            <a:r>
              <a:rPr lang="en-US" sz="1000" i="1" dirty="0">
                <a:solidFill>
                  <a:prstClr val="black"/>
                </a:solidFill>
                <a:cs typeface="Arial" panose="020B0604020202020204" pitchFamily="34" charset="0"/>
              </a:rPr>
              <a:t>Understanding Molecular Simulation,</a:t>
            </a: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 Vol 2 (2</a:t>
            </a:r>
            <a:r>
              <a:rPr lang="en-US" sz="1000" baseline="30000" dirty="0">
                <a:solidFill>
                  <a:prstClr val="black"/>
                </a:solidFill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 edition)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10F1DF-1B40-4654-8296-37B42C065F05}"/>
              </a:ext>
            </a:extLst>
          </p:cNvPr>
          <p:cNvGrpSpPr/>
          <p:nvPr/>
        </p:nvGrpSpPr>
        <p:grpSpPr>
          <a:xfrm>
            <a:off x="428572" y="1141996"/>
            <a:ext cx="8286856" cy="4995734"/>
            <a:chOff x="428572" y="1141996"/>
            <a:chExt cx="8286856" cy="49957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A61A37-4CB2-4372-9B42-4C8D5DB7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8005" y="4558039"/>
              <a:ext cx="2557423" cy="15796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E926FF-1364-43EA-867E-B92ACDBC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72" y="1141996"/>
              <a:ext cx="8024836" cy="4848263"/>
            </a:xfrm>
            <a:prstGeom prst="rect">
              <a:avLst/>
            </a:prstGeom>
          </p:spPr>
        </p:pic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99CFD30B-E885-4D87-BF8F-7BADB57C77D2}"/>
                </a:ext>
              </a:extLst>
            </p:cNvPr>
            <p:cNvSpPr txBox="1"/>
            <p:nvPr/>
          </p:nvSpPr>
          <p:spPr>
            <a:xfrm>
              <a:off x="2875462" y="1269170"/>
              <a:ext cx="1620124" cy="28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L-J Dispersion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DC356756-FA10-488F-95CE-C34CFA22C436}"/>
                </a:ext>
              </a:extLst>
            </p:cNvPr>
            <p:cNvSpPr txBox="1"/>
            <p:nvPr/>
          </p:nvSpPr>
          <p:spPr>
            <a:xfrm>
              <a:off x="897112" y="1264785"/>
              <a:ext cx="1611086" cy="28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Harmonic Bond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381B204D-2595-4DBC-8FE6-DB63E34F53B4}"/>
                </a:ext>
              </a:extLst>
            </p:cNvPr>
            <p:cNvSpPr txBox="1"/>
            <p:nvPr/>
          </p:nvSpPr>
          <p:spPr>
            <a:xfrm>
              <a:off x="4833086" y="1237167"/>
              <a:ext cx="1622446" cy="28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Coulombic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ACE6E6FB-57F9-4BD4-93EC-6FC03DE3C260}"/>
                </a:ext>
              </a:extLst>
            </p:cNvPr>
            <p:cNvSpPr txBox="1"/>
            <p:nvPr/>
          </p:nvSpPr>
          <p:spPr>
            <a:xfrm>
              <a:off x="6694411" y="1303551"/>
              <a:ext cx="1606856" cy="28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Harmonic Angle</a:t>
              </a:r>
              <a:endParaRPr lang="en-US" sz="1400" b="1" dirty="0">
                <a:solidFill>
                  <a:schemeClr val="accent4">
                    <a:lumMod val="1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924A20-3826-414B-A57A-8F67F2878A69}"/>
                </a:ext>
              </a:extLst>
            </p:cNvPr>
            <p:cNvSpPr txBox="1"/>
            <p:nvPr/>
          </p:nvSpPr>
          <p:spPr>
            <a:xfrm>
              <a:off x="901666" y="3721666"/>
              <a:ext cx="1611087" cy="566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Out-of-Plane Bend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534C2B3D-BA6C-47F0-B81C-76A52457EF42}"/>
                </a:ext>
              </a:extLst>
            </p:cNvPr>
            <p:cNvSpPr txBox="1"/>
            <p:nvPr/>
          </p:nvSpPr>
          <p:spPr>
            <a:xfrm>
              <a:off x="6655991" y="3714650"/>
              <a:ext cx="1620694" cy="28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accent4">
                      <a:lumMod val="1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Torsion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2E00D9-021B-48E0-A5DD-093DEC40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1424" y="1572051"/>
              <a:ext cx="889914" cy="6016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A9C0E6-9809-4EBB-AFBE-5153D284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2331" y="1582717"/>
              <a:ext cx="943489" cy="476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E9F261-5689-4596-8155-C81956C25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2449" y="1582476"/>
              <a:ext cx="874167" cy="4952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C20E93-452F-452B-9CD9-0C65FF82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4004" y="1512507"/>
              <a:ext cx="873463" cy="484143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1D90F2-5CFB-41E0-AA60-72B61688D4A8}"/>
                </a:ext>
              </a:extLst>
            </p:cNvPr>
            <p:cNvCxnSpPr>
              <a:cxnSpLocks/>
            </p:cNvCxnSpPr>
            <p:nvPr/>
          </p:nvCxnSpPr>
          <p:spPr>
            <a:xfrm>
              <a:off x="5634470" y="4578721"/>
              <a:ext cx="9839" cy="0"/>
            </a:xfrm>
            <a:prstGeom prst="straightConnector1">
              <a:avLst/>
            </a:prstGeom>
            <a:ln w="28575">
              <a:solidFill>
                <a:schemeClr val="accent4">
                  <a:lumMod val="10000"/>
                </a:schemeClr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AD359-6C49-4293-B236-F80E3B1F68B9}"/>
                </a:ext>
              </a:extLst>
            </p:cNvPr>
            <p:cNvSpPr/>
            <p:nvPr/>
          </p:nvSpPr>
          <p:spPr>
            <a:xfrm>
              <a:off x="5495734" y="4500419"/>
              <a:ext cx="336196" cy="189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F8E4BB-9EC7-49B3-9638-FFEFA274161D}"/>
                </a:ext>
              </a:extLst>
            </p:cNvPr>
            <p:cNvSpPr/>
            <p:nvPr/>
          </p:nvSpPr>
          <p:spPr>
            <a:xfrm>
              <a:off x="6455532" y="1141996"/>
              <a:ext cx="1926468" cy="4848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7A8F64-2E62-4272-B5C9-2F263D131C31}"/>
                </a:ext>
              </a:extLst>
            </p:cNvPr>
            <p:cNvSpPr/>
            <p:nvPr/>
          </p:nvSpPr>
          <p:spPr>
            <a:xfrm>
              <a:off x="494758" y="1198668"/>
              <a:ext cx="2013440" cy="4848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36B4FE-C40F-491D-97DD-671B97ABD81E}"/>
                </a:ext>
              </a:extLst>
            </p:cNvPr>
            <p:cNvSpPr/>
            <p:nvPr/>
          </p:nvSpPr>
          <p:spPr>
            <a:xfrm>
              <a:off x="2395667" y="5801914"/>
              <a:ext cx="2099919" cy="254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01EF1E-743C-46BB-800C-EC6E47021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6738" b="67812"/>
            <a:stretch/>
          </p:blipFill>
          <p:spPr>
            <a:xfrm>
              <a:off x="2276114" y="1189223"/>
              <a:ext cx="261761" cy="1560564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2E62F0C-57B3-40BC-88A3-9E5EEADD2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3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CB354DC-8F6F-4B93-9CCC-5C29D738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" y="4567526"/>
            <a:ext cx="2582999" cy="1670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Bonded force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2FB5-D51E-469F-A973-624C7320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2" y="6591372"/>
            <a:ext cx="25431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10869-418A-44A0-AF95-15EBB7DD4C97}"/>
              </a:ext>
            </a:extLst>
          </p:cNvPr>
          <p:cNvSpPr txBox="1"/>
          <p:nvPr/>
        </p:nvSpPr>
        <p:spPr>
          <a:xfrm>
            <a:off x="3212757" y="6562023"/>
            <a:ext cx="518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Frenkel and Smit, </a:t>
            </a:r>
            <a:r>
              <a:rPr lang="en-US" sz="12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Molecular Simulation,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 2 (2</a:t>
            </a:r>
            <a:r>
              <a:rPr lang="en-US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F54BC-4886-41CB-9B7B-3C92DD91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971" y="2321508"/>
            <a:ext cx="2804318" cy="818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63669-95B7-4C5B-943A-F90A5179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80" y="3180222"/>
            <a:ext cx="3167482" cy="80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523896-CE7F-4E95-B6BC-8B1FA998A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48" y="1969354"/>
            <a:ext cx="2190268" cy="1190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/>
              <p:nvPr/>
            </p:nvSpPr>
            <p:spPr>
              <a:xfrm>
                <a:off x="152892" y="1055493"/>
                <a:ext cx="4761818" cy="45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059A8-5C4B-44C9-8060-7BFBDBE8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2" y="1055493"/>
                <a:ext cx="4761818" cy="458011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AA9A949-3F44-4ED2-A1B3-E41F60536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256" y="1011595"/>
            <a:ext cx="2060487" cy="9655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C51125-E74F-4D55-8CA5-D6ED7E1BADBB}"/>
              </a:ext>
            </a:extLst>
          </p:cNvPr>
          <p:cNvCxnSpPr>
            <a:cxnSpLocks/>
          </p:cNvCxnSpPr>
          <p:nvPr/>
        </p:nvCxnSpPr>
        <p:spPr>
          <a:xfrm flipH="1">
            <a:off x="270934" y="1966671"/>
            <a:ext cx="8425184" cy="244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4D7206B-4EF0-4FE8-AC56-54A51147A11A}"/>
              </a:ext>
            </a:extLst>
          </p:cNvPr>
          <p:cNvSpPr/>
          <p:nvPr/>
        </p:nvSpPr>
        <p:spPr>
          <a:xfrm rot="5400000">
            <a:off x="1473828" y="1134710"/>
            <a:ext cx="409437" cy="990531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10C44-E88E-48B0-A6B3-16B87EC4F5E1}"/>
              </a:ext>
            </a:extLst>
          </p:cNvPr>
          <p:cNvCxnSpPr>
            <a:cxnSpLocks/>
          </p:cNvCxnSpPr>
          <p:nvPr/>
        </p:nvCxnSpPr>
        <p:spPr>
          <a:xfrm flipV="1">
            <a:off x="270934" y="1991120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1E0AC-664C-4628-94D2-3F49C7CEEAE3}"/>
              </a:ext>
            </a:extLst>
          </p:cNvPr>
          <p:cNvCxnSpPr>
            <a:cxnSpLocks/>
          </p:cNvCxnSpPr>
          <p:nvPr/>
        </p:nvCxnSpPr>
        <p:spPr>
          <a:xfrm flipV="1">
            <a:off x="8690133" y="1960607"/>
            <a:ext cx="0" cy="288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8C95F6-F9B6-484D-85D2-A95B13AAFC35}"/>
              </a:ext>
            </a:extLst>
          </p:cNvPr>
          <p:cNvSpPr txBox="1"/>
          <p:nvPr/>
        </p:nvSpPr>
        <p:spPr>
          <a:xfrm>
            <a:off x="547280" y="2903721"/>
            <a:ext cx="26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 stretching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234CE0-AA0B-45FA-9E9D-19300B1DF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299" y="3247324"/>
            <a:ext cx="1750537" cy="12330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FFE962B-0CC9-4EFF-B75C-1AF309F5EC31}"/>
              </a:ext>
            </a:extLst>
          </p:cNvPr>
          <p:cNvSpPr txBox="1"/>
          <p:nvPr/>
        </p:nvSpPr>
        <p:spPr>
          <a:xfrm>
            <a:off x="342348" y="4389198"/>
            <a:ext cx="26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bond-angle vibration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82824FF-CFC8-4BE2-90C3-485165AFF8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380" y="4188478"/>
            <a:ext cx="3288105" cy="58380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9DF2D14-F0D6-4EEF-BEF7-DC7012E75B56}"/>
              </a:ext>
            </a:extLst>
          </p:cNvPr>
          <p:cNvSpPr txBox="1"/>
          <p:nvPr/>
        </p:nvSpPr>
        <p:spPr>
          <a:xfrm>
            <a:off x="342348" y="6192691"/>
            <a:ext cx="26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torsional vibration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75A74F-4CC1-4630-9D30-76B7B57121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1602" y="1018853"/>
            <a:ext cx="2672398" cy="929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DEE23-1D00-4A49-BDB6-4B68DC6C8D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0532" y="3538231"/>
            <a:ext cx="150754" cy="25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1957E-9A3F-4A49-ABE1-DA329F2675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7378" y="4188638"/>
            <a:ext cx="161168" cy="2268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F2AA85-2D6D-479B-A1E3-7683297B1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707" y="2751459"/>
            <a:ext cx="150754" cy="257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7903B0-D641-439F-82D5-7BEFD772C6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2371" y="2766813"/>
            <a:ext cx="161168" cy="226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F63D2-B560-4A6D-8DFD-F16FDFB3B4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861" y="3564274"/>
            <a:ext cx="201626" cy="22682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6577D2-C53F-40A3-8FF7-5096F9ADD6BC}"/>
              </a:ext>
            </a:extLst>
          </p:cNvPr>
          <p:cNvSpPr/>
          <p:nvPr/>
        </p:nvSpPr>
        <p:spPr>
          <a:xfrm>
            <a:off x="2765852" y="2321508"/>
            <a:ext cx="3433176" cy="3887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DF170-895A-4BD3-8DCB-84F0D38B1F77}"/>
              </a:ext>
            </a:extLst>
          </p:cNvPr>
          <p:cNvSpPr txBox="1"/>
          <p:nvPr/>
        </p:nvSpPr>
        <p:spPr>
          <a:xfrm>
            <a:off x="2739334" y="6209345"/>
            <a:ext cx="33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Harmonic/Periodic Potentials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FBB11FE-58D8-46BA-A5D5-A96D40F7EA40}"/>
              </a:ext>
            </a:extLst>
          </p:cNvPr>
          <p:cNvSpPr/>
          <p:nvPr/>
        </p:nvSpPr>
        <p:spPr>
          <a:xfrm>
            <a:off x="4996760" y="2566396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CAAFF104-3430-42A4-B8AF-03E85FBE6524}"/>
              </a:ext>
            </a:extLst>
          </p:cNvPr>
          <p:cNvSpPr/>
          <p:nvPr/>
        </p:nvSpPr>
        <p:spPr>
          <a:xfrm>
            <a:off x="4122722" y="2564766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C890B73F-B4A6-4B9C-BB1C-31EF7B41C5E6}"/>
              </a:ext>
            </a:extLst>
          </p:cNvPr>
          <p:cNvSpPr/>
          <p:nvPr/>
        </p:nvSpPr>
        <p:spPr>
          <a:xfrm>
            <a:off x="5168900" y="3420652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19C0ECAE-A83E-42B1-A185-82CAD83EF70C}"/>
              </a:ext>
            </a:extLst>
          </p:cNvPr>
          <p:cNvSpPr/>
          <p:nvPr/>
        </p:nvSpPr>
        <p:spPr>
          <a:xfrm>
            <a:off x="4098260" y="3473827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FEA0D7F5-79B1-42BA-8E97-ED97E3012BB6}"/>
              </a:ext>
            </a:extLst>
          </p:cNvPr>
          <p:cNvSpPr/>
          <p:nvPr/>
        </p:nvSpPr>
        <p:spPr>
          <a:xfrm>
            <a:off x="5512839" y="4261908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F524499A-4485-4EC3-8E27-11923EE6EB23}"/>
              </a:ext>
            </a:extLst>
          </p:cNvPr>
          <p:cNvSpPr/>
          <p:nvPr/>
        </p:nvSpPr>
        <p:spPr>
          <a:xfrm>
            <a:off x="3949061" y="4259217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95F7C4-CC24-4D6E-A74D-2B90AA18D8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2147" y="2632970"/>
            <a:ext cx="2772006" cy="6637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A79BCC-1442-456D-8B8E-CA3758086D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1158" y="3429000"/>
            <a:ext cx="1870349" cy="1296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79EFD-452C-4873-94B5-D5962A56F41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529" t="7859" r="10568" b="-1"/>
          <a:stretch/>
        </p:blipFill>
        <p:spPr>
          <a:xfrm>
            <a:off x="2888243" y="4935793"/>
            <a:ext cx="3084830" cy="614345"/>
          </a:xfrm>
          <a:prstGeom prst="rect">
            <a:avLst/>
          </a:prstGeom>
        </p:spPr>
      </p:pic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8505BAD-A863-43B5-949D-E33041405E1C}"/>
              </a:ext>
            </a:extLst>
          </p:cNvPr>
          <p:cNvSpPr/>
          <p:nvPr/>
        </p:nvSpPr>
        <p:spPr>
          <a:xfrm>
            <a:off x="4346154" y="5057967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50091D8A-F80C-434C-99B0-ACFEC22C318A}"/>
              </a:ext>
            </a:extLst>
          </p:cNvPr>
          <p:cNvSpPr/>
          <p:nvPr/>
        </p:nvSpPr>
        <p:spPr>
          <a:xfrm>
            <a:off x="5330239" y="5101639"/>
            <a:ext cx="451691" cy="41489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5CF5A6-0DEB-44F0-BE35-68B5A974A7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14324" y="4853002"/>
            <a:ext cx="2476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2445</Words>
  <Application>Microsoft Macintosh PowerPoint</Application>
  <PresentationFormat>On-screen Show (4:3)</PresentationFormat>
  <Paragraphs>276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AdvOT02ce3bbb.I</vt:lpstr>
      <vt:lpstr>Arial</vt:lpstr>
      <vt:lpstr>Calibri</vt:lpstr>
      <vt:lpstr>Calibri Light</vt:lpstr>
      <vt:lpstr>Cambria</vt:lpstr>
      <vt:lpstr>Cambria Math</vt:lpstr>
      <vt:lpstr>NimbusRomNo9L-Regu</vt:lpstr>
      <vt:lpstr>Times New Roman</vt:lpstr>
      <vt:lpstr>Office Theme</vt:lpstr>
      <vt:lpstr>1_Office Theme</vt:lpstr>
      <vt:lpstr>Mol-Sim Lecture #4: Forcefields/Classical MD  </vt:lpstr>
      <vt:lpstr>What is Classical Molecular Dynamics?</vt:lpstr>
      <vt:lpstr>What is Classical Molecular Dynamics?</vt:lpstr>
      <vt:lpstr>What is Classical Molecular Dynamics?</vt:lpstr>
      <vt:lpstr>Non-bonded force calculation</vt:lpstr>
      <vt:lpstr>Non-bonded force calculation</vt:lpstr>
      <vt:lpstr>Charge Parametrization</vt:lpstr>
      <vt:lpstr>Non-bonded force calculation</vt:lpstr>
      <vt:lpstr>Bonded force calculation</vt:lpstr>
      <vt:lpstr>Bonded force calculation</vt:lpstr>
      <vt:lpstr>MD Requirements</vt:lpstr>
      <vt:lpstr>Timestep Integration</vt:lpstr>
      <vt:lpstr>Timestep Integration</vt:lpstr>
      <vt:lpstr>Timestep Integration differences</vt:lpstr>
      <vt:lpstr>Minimizing Edge Effects</vt:lpstr>
      <vt:lpstr>Cut-off Schemes</vt:lpstr>
      <vt:lpstr>Cut-off Schemes</vt:lpstr>
      <vt:lpstr>Cut-off Schemes</vt:lpstr>
      <vt:lpstr>Minimizing Edge Effects</vt:lpstr>
      <vt:lpstr>Forcefields</vt:lpstr>
      <vt:lpstr>Forcefields</vt:lpstr>
      <vt:lpstr>Forcefields</vt:lpstr>
      <vt:lpstr>Forcefields</vt:lpstr>
      <vt:lpstr>Forcefields</vt:lpstr>
      <vt:lpstr>Forcefields</vt:lpstr>
      <vt:lpstr>Forcefield differences</vt:lpstr>
      <vt:lpstr>Forcefield differences</vt:lpstr>
      <vt:lpstr>Forcefield differences</vt:lpstr>
      <vt:lpstr>Forcefield differences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Chris Nyambura</dc:creator>
  <cp:lastModifiedBy>Chris W Nyambura</cp:lastModifiedBy>
  <cp:revision>51</cp:revision>
  <dcterms:created xsi:type="dcterms:W3CDTF">2020-01-27T20:28:53Z</dcterms:created>
  <dcterms:modified xsi:type="dcterms:W3CDTF">2020-01-30T23:40:34Z</dcterms:modified>
</cp:coreProperties>
</file>